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4"/>
  </p:notesMasterIdLst>
  <p:sldIdLst>
    <p:sldId id="344" r:id="rId2"/>
    <p:sldId id="345" r:id="rId3"/>
    <p:sldId id="324" r:id="rId4"/>
    <p:sldId id="346" r:id="rId5"/>
    <p:sldId id="338" r:id="rId6"/>
    <p:sldId id="347" r:id="rId7"/>
    <p:sldId id="348" r:id="rId8"/>
    <p:sldId id="349" r:id="rId9"/>
    <p:sldId id="354" r:id="rId10"/>
    <p:sldId id="351" r:id="rId11"/>
    <p:sldId id="355" r:id="rId12"/>
    <p:sldId id="353" r:id="rId13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77917" autoAdjust="0"/>
  </p:normalViewPr>
  <p:slideViewPr>
    <p:cSldViewPr>
      <p:cViewPr varScale="1">
        <p:scale>
          <a:sx n="56" d="100"/>
          <a:sy n="56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F989C-F4F9-46FF-8638-7F06BC6239B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1F675AF-1039-4741-8701-964115E75803}">
      <dgm:prSet phldrT="[Texte]"/>
      <dgm:spPr>
        <a:solidFill>
          <a:srgbClr val="92D050"/>
        </a:solidFill>
      </dgm:spPr>
      <dgm:t>
        <a:bodyPr/>
        <a:lstStyle/>
        <a:p>
          <a:r>
            <a:rPr lang="fr-FR" b="1" dirty="0">
              <a:solidFill>
                <a:schemeClr val="bg1"/>
              </a:solidFill>
            </a:rPr>
            <a:t> UN ATTENDU</a:t>
          </a:r>
        </a:p>
      </dgm:t>
    </dgm:pt>
    <dgm:pt modelId="{ED34BE56-F0AC-466D-ADA9-57D79E092A60}" type="parTrans" cxnId="{CD0D487B-30C2-45C7-83DE-2021E9822C5F}">
      <dgm:prSet/>
      <dgm:spPr/>
      <dgm:t>
        <a:bodyPr/>
        <a:lstStyle/>
        <a:p>
          <a:endParaRPr lang="fr-FR"/>
        </a:p>
      </dgm:t>
    </dgm:pt>
    <dgm:pt modelId="{FC93349F-2E24-46AB-9879-0008653FB4FD}" type="sibTrans" cxnId="{CD0D487B-30C2-45C7-83DE-2021E9822C5F}">
      <dgm:prSet/>
      <dgm:spPr/>
      <dgm:t>
        <a:bodyPr/>
        <a:lstStyle/>
        <a:p>
          <a:endParaRPr lang="fr-FR"/>
        </a:p>
      </dgm:t>
    </dgm:pt>
    <dgm:pt modelId="{8B185B36-B9FC-4C65-8091-DC1AA59D3521}">
      <dgm:prSet phldrT="[Texte]"/>
      <dgm:spPr/>
      <dgm:t>
        <a:bodyPr/>
        <a:lstStyle/>
        <a:p>
          <a:r>
            <a:rPr lang="fr-FR" b="1" dirty="0"/>
            <a:t>DES SITUATIONS</a:t>
          </a:r>
        </a:p>
      </dgm:t>
    </dgm:pt>
    <dgm:pt modelId="{6DA6BC58-E342-4C0E-A040-8616098DDE1A}" type="parTrans" cxnId="{50CBE7FC-7C0F-437B-A31A-0D524D7B2649}">
      <dgm:prSet/>
      <dgm:spPr/>
      <dgm:t>
        <a:bodyPr/>
        <a:lstStyle/>
        <a:p>
          <a:endParaRPr lang="fr-FR"/>
        </a:p>
      </dgm:t>
    </dgm:pt>
    <dgm:pt modelId="{01B1D86E-E639-4E04-9506-2705D1145167}" type="sibTrans" cxnId="{50CBE7FC-7C0F-437B-A31A-0D524D7B2649}">
      <dgm:prSet/>
      <dgm:spPr/>
      <dgm:t>
        <a:bodyPr/>
        <a:lstStyle/>
        <a:p>
          <a:endParaRPr lang="fr-FR"/>
        </a:p>
      </dgm:t>
    </dgm:pt>
    <dgm:pt modelId="{E3C7F2EE-8383-4DF1-98FA-0BF65FF8DEB7}">
      <dgm:prSet phldrT="[Texte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dirty="0"/>
            <a:t>DES OBSERVABLES</a:t>
          </a:r>
        </a:p>
      </dgm:t>
    </dgm:pt>
    <dgm:pt modelId="{9B20FF45-DE8B-4CF7-AF5B-689AA206D52F}" type="sibTrans" cxnId="{83E3CC4E-4433-44EF-9F50-A0BCE09063EC}">
      <dgm:prSet/>
      <dgm:spPr/>
      <dgm:t>
        <a:bodyPr/>
        <a:lstStyle/>
        <a:p>
          <a:endParaRPr lang="fr-FR"/>
        </a:p>
      </dgm:t>
    </dgm:pt>
    <dgm:pt modelId="{9956A7EC-C98F-49C6-9AC2-36D40DDB0EFB}" type="parTrans" cxnId="{83E3CC4E-4433-44EF-9F50-A0BCE09063EC}">
      <dgm:prSet/>
      <dgm:spPr/>
      <dgm:t>
        <a:bodyPr/>
        <a:lstStyle/>
        <a:p>
          <a:endParaRPr lang="fr-FR"/>
        </a:p>
      </dgm:t>
    </dgm:pt>
    <dgm:pt modelId="{7AD35142-731E-4E49-A1D3-54C4C5DC14C7}" type="pres">
      <dgm:prSet presAssocID="{C25F989C-F4F9-46FF-8638-7F06BC6239B1}" presName="CompostProcess" presStyleCnt="0">
        <dgm:presLayoutVars>
          <dgm:dir/>
          <dgm:resizeHandles val="exact"/>
        </dgm:presLayoutVars>
      </dgm:prSet>
      <dgm:spPr/>
    </dgm:pt>
    <dgm:pt modelId="{ABA69901-D411-4AD7-A8F4-97DDAD11D7C4}" type="pres">
      <dgm:prSet presAssocID="{C25F989C-F4F9-46FF-8638-7F06BC6239B1}" presName="arrow" presStyleLbl="bgShp" presStyleIdx="0" presStyleCnt="1"/>
      <dgm:spPr/>
    </dgm:pt>
    <dgm:pt modelId="{EAE54153-C94A-41D7-9580-51B08CF81947}" type="pres">
      <dgm:prSet presAssocID="{C25F989C-F4F9-46FF-8638-7F06BC6239B1}" presName="linearProcess" presStyleCnt="0"/>
      <dgm:spPr/>
    </dgm:pt>
    <dgm:pt modelId="{E10DC8A7-525E-4EE1-AD91-72F8FF7C9DA4}" type="pres">
      <dgm:prSet presAssocID="{51F675AF-1039-4741-8701-964115E75803}" presName="textNode" presStyleLbl="node1" presStyleIdx="0" presStyleCnt="3">
        <dgm:presLayoutVars>
          <dgm:bulletEnabled val="1"/>
        </dgm:presLayoutVars>
      </dgm:prSet>
      <dgm:spPr/>
    </dgm:pt>
    <dgm:pt modelId="{2A89274B-6F05-4D3B-9A1E-8CA3CDA19EC8}" type="pres">
      <dgm:prSet presAssocID="{FC93349F-2E24-46AB-9879-0008653FB4FD}" presName="sibTrans" presStyleCnt="0"/>
      <dgm:spPr/>
    </dgm:pt>
    <dgm:pt modelId="{2E3C0693-7B1E-4E73-BDEB-428BD096FF56}" type="pres">
      <dgm:prSet presAssocID="{E3C7F2EE-8383-4DF1-98FA-0BF65FF8DEB7}" presName="textNode" presStyleLbl="node1" presStyleIdx="1" presStyleCnt="3">
        <dgm:presLayoutVars>
          <dgm:bulletEnabled val="1"/>
        </dgm:presLayoutVars>
      </dgm:prSet>
      <dgm:spPr/>
    </dgm:pt>
    <dgm:pt modelId="{13880290-9B64-469D-BCE6-D5981A7F9ED8}" type="pres">
      <dgm:prSet presAssocID="{9B20FF45-DE8B-4CF7-AF5B-689AA206D52F}" presName="sibTrans" presStyleCnt="0"/>
      <dgm:spPr/>
    </dgm:pt>
    <dgm:pt modelId="{93D803AF-AB98-4858-BE81-DD6DB084A041}" type="pres">
      <dgm:prSet presAssocID="{8B185B36-B9FC-4C65-8091-DC1AA59D3521}" presName="textNode" presStyleLbl="node1" presStyleIdx="2" presStyleCnt="3" custLinFactX="5943" custLinFactNeighborX="100000" custLinFactNeighborY="1185">
        <dgm:presLayoutVars>
          <dgm:bulletEnabled val="1"/>
        </dgm:presLayoutVars>
      </dgm:prSet>
      <dgm:spPr/>
    </dgm:pt>
  </dgm:ptLst>
  <dgm:cxnLst>
    <dgm:cxn modelId="{AA1C11FD-28AE-41B4-8F8F-DF665CED0160}" type="presOf" srcId="{C25F989C-F4F9-46FF-8638-7F06BC6239B1}" destId="{7AD35142-731E-4E49-A1D3-54C4C5DC14C7}" srcOrd="0" destOrd="0" presId="urn:microsoft.com/office/officeart/2005/8/layout/hProcess9"/>
    <dgm:cxn modelId="{83E3CC4E-4433-44EF-9F50-A0BCE09063EC}" srcId="{C25F989C-F4F9-46FF-8638-7F06BC6239B1}" destId="{E3C7F2EE-8383-4DF1-98FA-0BF65FF8DEB7}" srcOrd="1" destOrd="0" parTransId="{9956A7EC-C98F-49C6-9AC2-36D40DDB0EFB}" sibTransId="{9B20FF45-DE8B-4CF7-AF5B-689AA206D52F}"/>
    <dgm:cxn modelId="{50CBE7FC-7C0F-437B-A31A-0D524D7B2649}" srcId="{C25F989C-F4F9-46FF-8638-7F06BC6239B1}" destId="{8B185B36-B9FC-4C65-8091-DC1AA59D3521}" srcOrd="2" destOrd="0" parTransId="{6DA6BC58-E342-4C0E-A040-8616098DDE1A}" sibTransId="{01B1D86E-E639-4E04-9506-2705D1145167}"/>
    <dgm:cxn modelId="{3634675D-017C-4B26-B380-75E5AF58DA20}" type="presOf" srcId="{E3C7F2EE-8383-4DF1-98FA-0BF65FF8DEB7}" destId="{2E3C0693-7B1E-4E73-BDEB-428BD096FF56}" srcOrd="0" destOrd="0" presId="urn:microsoft.com/office/officeart/2005/8/layout/hProcess9"/>
    <dgm:cxn modelId="{91E5BAC9-618E-4D66-91F0-9517DCDA3F5B}" type="presOf" srcId="{8B185B36-B9FC-4C65-8091-DC1AA59D3521}" destId="{93D803AF-AB98-4858-BE81-DD6DB084A041}" srcOrd="0" destOrd="0" presId="urn:microsoft.com/office/officeart/2005/8/layout/hProcess9"/>
    <dgm:cxn modelId="{CD0D487B-30C2-45C7-83DE-2021E9822C5F}" srcId="{C25F989C-F4F9-46FF-8638-7F06BC6239B1}" destId="{51F675AF-1039-4741-8701-964115E75803}" srcOrd="0" destOrd="0" parTransId="{ED34BE56-F0AC-466D-ADA9-57D79E092A60}" sibTransId="{FC93349F-2E24-46AB-9879-0008653FB4FD}"/>
    <dgm:cxn modelId="{780E9E09-E758-4FC8-AD71-AB0FD478855B}" type="presOf" srcId="{51F675AF-1039-4741-8701-964115E75803}" destId="{E10DC8A7-525E-4EE1-AD91-72F8FF7C9DA4}" srcOrd="0" destOrd="0" presId="urn:microsoft.com/office/officeart/2005/8/layout/hProcess9"/>
    <dgm:cxn modelId="{E0776BC8-1959-45FF-AB3F-53EB8F8E6558}" type="presParOf" srcId="{7AD35142-731E-4E49-A1D3-54C4C5DC14C7}" destId="{ABA69901-D411-4AD7-A8F4-97DDAD11D7C4}" srcOrd="0" destOrd="0" presId="urn:microsoft.com/office/officeart/2005/8/layout/hProcess9"/>
    <dgm:cxn modelId="{BF4FAAB4-CCFF-4095-BC90-B3981AD1F232}" type="presParOf" srcId="{7AD35142-731E-4E49-A1D3-54C4C5DC14C7}" destId="{EAE54153-C94A-41D7-9580-51B08CF81947}" srcOrd="1" destOrd="0" presId="urn:microsoft.com/office/officeart/2005/8/layout/hProcess9"/>
    <dgm:cxn modelId="{6CB03BE8-50A7-452A-8ACC-832D4C37B45F}" type="presParOf" srcId="{EAE54153-C94A-41D7-9580-51B08CF81947}" destId="{E10DC8A7-525E-4EE1-AD91-72F8FF7C9DA4}" srcOrd="0" destOrd="0" presId="urn:microsoft.com/office/officeart/2005/8/layout/hProcess9"/>
    <dgm:cxn modelId="{489ABA59-DCD7-414F-B5F8-932B2505CF17}" type="presParOf" srcId="{EAE54153-C94A-41D7-9580-51B08CF81947}" destId="{2A89274B-6F05-4D3B-9A1E-8CA3CDA19EC8}" srcOrd="1" destOrd="0" presId="urn:microsoft.com/office/officeart/2005/8/layout/hProcess9"/>
    <dgm:cxn modelId="{F20E124E-F659-4FB8-8482-623ACA859ACD}" type="presParOf" srcId="{EAE54153-C94A-41D7-9580-51B08CF81947}" destId="{2E3C0693-7B1E-4E73-BDEB-428BD096FF56}" srcOrd="2" destOrd="0" presId="urn:microsoft.com/office/officeart/2005/8/layout/hProcess9"/>
    <dgm:cxn modelId="{64C652A6-66B4-42FA-BC0F-AFBD4BB0B08E}" type="presParOf" srcId="{EAE54153-C94A-41D7-9580-51B08CF81947}" destId="{13880290-9B64-469D-BCE6-D5981A7F9ED8}" srcOrd="3" destOrd="0" presId="urn:microsoft.com/office/officeart/2005/8/layout/hProcess9"/>
    <dgm:cxn modelId="{CD66E756-67ED-42F9-966A-F33C6BB08B84}" type="presParOf" srcId="{EAE54153-C94A-41D7-9580-51B08CF81947}" destId="{93D803AF-AB98-4858-BE81-DD6DB084A04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69901-D411-4AD7-A8F4-97DDAD11D7C4}">
      <dsp:nvSpPr>
        <dsp:cNvPr id="0" name=""/>
        <dsp:cNvSpPr/>
      </dsp:nvSpPr>
      <dsp:spPr>
        <a:xfrm>
          <a:off x="528539" y="0"/>
          <a:ext cx="5990113" cy="19442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DC8A7-525E-4EE1-AD91-72F8FF7C9DA4}">
      <dsp:nvSpPr>
        <dsp:cNvPr id="0" name=""/>
        <dsp:cNvSpPr/>
      </dsp:nvSpPr>
      <dsp:spPr>
        <a:xfrm>
          <a:off x="747" y="583264"/>
          <a:ext cx="2249808" cy="777686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</a:rPr>
            <a:t> UN ATTENDU</a:t>
          </a:r>
        </a:p>
      </dsp:txBody>
      <dsp:txXfrm>
        <a:off x="38711" y="621228"/>
        <a:ext cx="2173880" cy="701758"/>
      </dsp:txXfrm>
    </dsp:sp>
    <dsp:sp modelId="{2E3C0693-7B1E-4E73-BDEB-428BD096FF56}">
      <dsp:nvSpPr>
        <dsp:cNvPr id="0" name=""/>
        <dsp:cNvSpPr/>
      </dsp:nvSpPr>
      <dsp:spPr>
        <a:xfrm>
          <a:off x="2398691" y="583264"/>
          <a:ext cx="2249808" cy="77768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DES OBSERVABLES</a:t>
          </a:r>
        </a:p>
      </dsp:txBody>
      <dsp:txXfrm>
        <a:off x="2436655" y="621228"/>
        <a:ext cx="2173880" cy="701758"/>
      </dsp:txXfrm>
    </dsp:sp>
    <dsp:sp modelId="{93D803AF-AB98-4858-BE81-DD6DB084A041}">
      <dsp:nvSpPr>
        <dsp:cNvPr id="0" name=""/>
        <dsp:cNvSpPr/>
      </dsp:nvSpPr>
      <dsp:spPr>
        <a:xfrm>
          <a:off x="4797383" y="592480"/>
          <a:ext cx="2249808" cy="777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DES SITUATIONS</a:t>
          </a:r>
        </a:p>
      </dsp:txBody>
      <dsp:txXfrm>
        <a:off x="4835347" y="630444"/>
        <a:ext cx="2173880" cy="70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AF52B376-013C-47AC-A33B-A162061F7D77}" type="datetimeFigureOut">
              <a:rPr lang="fr-FR" smtClean="0"/>
              <a:pPr/>
              <a:t>20/09/2016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813866"/>
            <a:ext cx="5501640" cy="393861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4865EDDF-0CB2-4730-AE72-51DD646257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08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70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0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11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Construction des observables et des situations à partir des attendus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69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17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873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624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84BD-A60D-469E-8AC7-0C7DAD23164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36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84BD-A60D-469E-8AC7-0C7DAD23164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647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EDDF-0CB2-4730-AE72-51DD6462578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19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9A65-60B3-491F-B1C4-74D42BC2CEE4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46B9-B7EA-4CEC-B93E-BBD1A46674CF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2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A3DA-A6A0-471D-8259-33264DAE1B7C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F8F2-1C8F-4321-B23F-A24C390DE115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0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82A3-5E42-4EF5-8F1E-C441EE1BCBDC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3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691-3645-4916-91E1-64ECE45F5381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7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4F3-A701-4397-AC6C-66867D4988F8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71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6D6B-845E-4D06-A9EC-25141DF061D9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43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66C4-8E9D-4D10-9A47-A11B02383E97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6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E5CC-6C55-47B8-A37A-BFE2A5F24616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39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F807-9E6C-416E-9485-F78F70480095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D390-AB02-4ECF-8B77-44E6554404E7}" type="datetime1">
              <a:rPr lang="fr-FR" smtClean="0"/>
              <a:pPr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Pascale PALY - IEN maternelle GIRONDE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901D-9325-4FD1-AEA3-CB8460CF15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65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348881"/>
            <a:ext cx="7749480" cy="792088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chemeClr val="bg1"/>
                </a:solidFill>
              </a:rPr>
              <a:t>Evaluer du cycle 1 au cycle 3</a:t>
            </a:r>
          </a:p>
        </p:txBody>
      </p:sp>
    </p:spTree>
    <p:extLst>
      <p:ext uri="{BB962C8B-B14F-4D97-AF65-F5344CB8AC3E}">
        <p14:creationId xmlns:p14="http://schemas.microsoft.com/office/powerpoint/2010/main" val="198501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lipse 19"/>
          <p:cNvSpPr/>
          <p:nvPr/>
        </p:nvSpPr>
        <p:spPr>
          <a:xfrm>
            <a:off x="1662987" y="2633768"/>
            <a:ext cx="2691046" cy="20260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144912" y="1137255"/>
            <a:ext cx="8782167" cy="63481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L'évaluation porte sur les quatre composantes du domaine 1 et sur les quatre autres domaines . </a:t>
            </a: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957581" y="4347102"/>
            <a:ext cx="2184186" cy="915053"/>
          </a:xfrm>
          <a:prstGeom prst="roundRect">
            <a:avLst>
              <a:gd name="adj" fmla="val 16667"/>
            </a:avLst>
          </a:prstGeom>
          <a:solidFill>
            <a:srgbClr val="0094C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libri" pitchFamily="34" charset="0"/>
              </a:rPr>
              <a:t>4. Les systèmes naturels et les systèmes techniques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550187" y="3212522"/>
            <a:ext cx="2159925" cy="914497"/>
          </a:xfrm>
          <a:prstGeom prst="roundRect">
            <a:avLst>
              <a:gd name="adj" fmla="val 16667"/>
            </a:avLst>
          </a:prstGeom>
          <a:solidFill>
            <a:srgbClr val="7B418E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libri" pitchFamily="34" charset="0"/>
              </a:rPr>
              <a:t>3. La formation de la personne et du citoyen</a:t>
            </a:r>
            <a:endParaRPr lang="fr-FR" sz="16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1132295" y="2031472"/>
            <a:ext cx="2035551" cy="1127499"/>
          </a:xfrm>
          <a:prstGeom prst="roundRect">
            <a:avLst>
              <a:gd name="adj" fmla="val 16667"/>
            </a:avLst>
          </a:prstGeom>
          <a:solidFill>
            <a:srgbClr val="CB8459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libri" pitchFamily="34" charset="0"/>
              </a:rPr>
              <a:t>2. Les méthodes et outils pour apprendre</a:t>
            </a: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auto">
          <a:xfrm>
            <a:off x="3174490" y="3699732"/>
            <a:ext cx="2119476" cy="89226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libri" pitchFamily="34" charset="0"/>
              </a:rPr>
              <a:t>5. Les représentations du monde et </a:t>
            </a:r>
            <a:br>
              <a:rPr lang="fr-FR" sz="16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1600" b="1" dirty="0">
                <a:solidFill>
                  <a:srgbClr val="FFFFFF"/>
                </a:solidFill>
                <a:latin typeface="Calibri" pitchFamily="34" charset="0"/>
              </a:rPr>
              <a:t>l’activité humaine</a:t>
            </a:r>
            <a:endParaRPr lang="fr-FR" sz="16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3273905" y="2374370"/>
            <a:ext cx="1982601" cy="99931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libri" pitchFamily="34" charset="0"/>
              </a:rPr>
              <a:t>1. Les langages pour penser et communiquer</a:t>
            </a:r>
            <a:endParaRPr lang="fr-FR" sz="16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AutoShape 34"/>
          <p:cNvSpPr>
            <a:spLocks noChangeArrowheads="1"/>
          </p:cNvSpPr>
          <p:nvPr/>
        </p:nvSpPr>
        <p:spPr bwMode="auto">
          <a:xfrm>
            <a:off x="5841160" y="1786642"/>
            <a:ext cx="2417631" cy="81724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A048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Comprendre, s’exprimer</a:t>
            </a:r>
            <a:br>
              <a:rPr lang="fr-FR" sz="1400" b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en utilisant la langue française à l’oral et à l’écrit</a:t>
            </a:r>
          </a:p>
        </p:txBody>
      </p:sp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5828851" y="2713912"/>
            <a:ext cx="2160000" cy="129397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AA4D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Comprendre, s’exprimer en utilisant une langue étrangère et, le cas échéant, une langue régionale</a:t>
            </a:r>
          </a:p>
        </p:txBody>
      </p:sp>
      <p:sp>
        <p:nvSpPr>
          <p:cNvPr id="13" name="AutoShape 34"/>
          <p:cNvSpPr>
            <a:spLocks noChangeArrowheads="1"/>
          </p:cNvSpPr>
          <p:nvPr/>
        </p:nvSpPr>
        <p:spPr bwMode="auto">
          <a:xfrm>
            <a:off x="5841160" y="4145736"/>
            <a:ext cx="2160000" cy="129397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B05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Comprendre, s’exprimer</a:t>
            </a:r>
            <a:br>
              <a:rPr lang="fr-FR" sz="1400" b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en utilisant les langages mathématiques, scientifiques et informatiques</a:t>
            </a:r>
          </a:p>
        </p:txBody>
      </p:sp>
      <p:sp>
        <p:nvSpPr>
          <p:cNvPr id="14" name="AutoShape 34"/>
          <p:cNvSpPr>
            <a:spLocks noChangeArrowheads="1"/>
          </p:cNvSpPr>
          <p:nvPr/>
        </p:nvSpPr>
        <p:spPr bwMode="auto">
          <a:xfrm>
            <a:off x="5857661" y="5552823"/>
            <a:ext cx="2160000" cy="81724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BE5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Comprendre, s’exprimer</a:t>
            </a:r>
            <a:br>
              <a:rPr lang="fr-FR" sz="1400" b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en utilisant les langages</a:t>
            </a:r>
            <a:br>
              <a:rPr lang="fr-FR" sz="1400" b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B050"/>
                </a:solidFill>
                <a:latin typeface="Calibri" pitchFamily="34" charset="0"/>
              </a:rPr>
              <a:t>des arts et du corps</a:t>
            </a:r>
          </a:p>
        </p:txBody>
      </p:sp>
      <p:cxnSp>
        <p:nvCxnSpPr>
          <p:cNvPr id="16" name="Connecteur en angle 15"/>
          <p:cNvCxnSpPr>
            <a:cxnSpLocks noChangeShapeType="1"/>
          </p:cNvCxnSpPr>
          <p:nvPr/>
        </p:nvCxnSpPr>
        <p:spPr bwMode="auto">
          <a:xfrm flipV="1">
            <a:off x="5059366" y="2490660"/>
            <a:ext cx="765293" cy="4590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17" name="Connecteur en angle 16"/>
          <p:cNvCxnSpPr>
            <a:cxnSpLocks noChangeShapeType="1"/>
          </p:cNvCxnSpPr>
          <p:nvPr/>
        </p:nvCxnSpPr>
        <p:spPr bwMode="auto">
          <a:xfrm>
            <a:off x="5075867" y="2924009"/>
            <a:ext cx="765293" cy="3510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18" name="Connecteur en angle 17"/>
          <p:cNvCxnSpPr>
            <a:cxnSpLocks noChangeShapeType="1"/>
          </p:cNvCxnSpPr>
          <p:nvPr/>
        </p:nvCxnSpPr>
        <p:spPr bwMode="auto">
          <a:xfrm>
            <a:off x="5059366" y="3190349"/>
            <a:ext cx="765293" cy="12150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19" name="Connecteur en angle 18"/>
          <p:cNvCxnSpPr>
            <a:cxnSpLocks noChangeShapeType="1"/>
            <a:endCxn id="14" idx="1"/>
          </p:cNvCxnSpPr>
          <p:nvPr/>
        </p:nvCxnSpPr>
        <p:spPr bwMode="auto">
          <a:xfrm rot="16200000" flipH="1">
            <a:off x="4156432" y="4260217"/>
            <a:ext cx="2986456" cy="416001"/>
          </a:xfrm>
          <a:prstGeom prst="bentConnector2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1" name="Titre 1"/>
          <p:cNvSpPr txBox="1">
            <a:spLocks/>
          </p:cNvSpPr>
          <p:nvPr/>
        </p:nvSpPr>
        <p:spPr>
          <a:xfrm>
            <a:off x="251520" y="260648"/>
            <a:ext cx="8568952" cy="660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Evaluer à l’école élémentaire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484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Evaluer à l’école élémentaire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60432" cy="4896544"/>
          </a:xfrm>
        </p:spPr>
        <p:txBody>
          <a:bodyPr>
            <a:normAutofit/>
          </a:bodyPr>
          <a:lstStyle/>
          <a:p>
            <a:r>
              <a:rPr lang="fr-FR" sz="2400" dirty="0"/>
              <a:t>L'acquisition et la maîtrise de chacune des composantes sont appréciées pour chaque domaine de façon indépendante. Elles ne peuvent donc pas être compensées par celles d'un autre domaine.</a:t>
            </a:r>
          </a:p>
          <a:p>
            <a:r>
              <a:rPr lang="fr-FR" sz="2400" dirty="0"/>
              <a:t>A la fin des cycles 2 et 3, le niveau de maîtrise des compétences du SCCC est appréciée selon une échelle de référence comportant 4 niveau</a:t>
            </a:r>
          </a:p>
          <a:p>
            <a:pPr lvl="1"/>
            <a:r>
              <a:rPr lang="fr-FR" sz="2000" dirty="0"/>
              <a:t>Niveau 1 : maitrise insuffisante, compétences non acquises</a:t>
            </a:r>
          </a:p>
          <a:p>
            <a:pPr lvl="1"/>
            <a:r>
              <a:rPr lang="fr-FR" sz="2000" dirty="0"/>
              <a:t>Niveau 2 : maitrise fragile , les savoirs et les compétences sont à renforcer</a:t>
            </a:r>
          </a:p>
          <a:p>
            <a:pPr lvl="1"/>
            <a:r>
              <a:rPr lang="fr-FR" sz="2000" dirty="0"/>
              <a:t>Niveau 3 : maitrise satisfaisante qui correspond au niveau attendu de fin de cycle (ce niveau permet de valider l’acquisition du SCCC en cycle 4)</a:t>
            </a:r>
          </a:p>
          <a:p>
            <a:pPr lvl="1"/>
            <a:r>
              <a:rPr lang="fr-FR" sz="2000" dirty="0"/>
              <a:t>Niveau 4 : très bonne maitrise (dépassé) maîtrise affirmée, capacité à réinvestir des acquis dans différentes situations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781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Evaluer à l’école élémentaire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96544"/>
          </a:xfrm>
        </p:spPr>
        <p:txBody>
          <a:bodyPr>
            <a:normAutofit/>
          </a:bodyPr>
          <a:lstStyle/>
          <a:p>
            <a:r>
              <a:rPr lang="fr-FR" sz="2800" dirty="0"/>
              <a:t>Mise en œuvre d’un livret scolaire unique du CP à la 3</a:t>
            </a:r>
            <a:r>
              <a:rPr lang="fr-FR" sz="2800" baseline="30000" dirty="0"/>
              <a:t>ème</a:t>
            </a:r>
            <a:endParaRPr lang="fr-FR" sz="2800" dirty="0"/>
          </a:p>
          <a:p>
            <a:pPr lvl="1"/>
            <a:r>
              <a:rPr lang="fr-FR" sz="2400" dirty="0"/>
              <a:t>Des bilans périodiques des acquis et des progrès des élèves</a:t>
            </a:r>
          </a:p>
          <a:p>
            <a:pPr lvl="1"/>
            <a:r>
              <a:rPr lang="fr-FR" sz="2400" dirty="0"/>
              <a:t>Des bilans de fin de cycle</a:t>
            </a:r>
          </a:p>
          <a:p>
            <a:pPr lvl="1"/>
            <a:r>
              <a:rPr lang="fr-FR" sz="2400" dirty="0"/>
              <a:t>Gérée par une application protégée par la CNIL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74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89" y="188640"/>
            <a:ext cx="7886700" cy="687609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Décret n°2015-1929 du 31 décembre 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68761"/>
            <a:ext cx="7886700" cy="52565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600" dirty="0"/>
              <a:t>Une logique de suivi et d’évaluation des acquis et des progrès des élèves</a:t>
            </a:r>
          </a:p>
          <a:p>
            <a:pPr algn="just"/>
            <a:r>
              <a:rPr lang="fr-FR" sz="2600" dirty="0"/>
              <a:t>En application des dispositions de la loi n° 2013-595 du 8 juillet 2013 d'orientation et de programmation pour la refondation de l'école de la République, le décret vise à faire évoluer et à diversifier les modalités de notation et d'évaluation des élèves de l'école primaire et du collège pour </a:t>
            </a:r>
            <a:r>
              <a:rPr lang="fr-FR" sz="2600" b="1" dirty="0"/>
              <a:t>éviter une « notation-sanction »</a:t>
            </a:r>
            <a:r>
              <a:rPr lang="fr-FR" sz="2600" dirty="0"/>
              <a:t> à faible valeur pédagogique et </a:t>
            </a:r>
            <a:r>
              <a:rPr lang="fr-FR" sz="2600" b="1" dirty="0"/>
              <a:t>privilégier une évaluation positive</a:t>
            </a:r>
            <a:r>
              <a:rPr lang="fr-FR" sz="2600" dirty="0"/>
              <a:t>, simple et lisible, valorisant les progrès, encourageant les initiatives et compréhensible par les familles. </a:t>
            </a:r>
          </a:p>
          <a:p>
            <a:pPr algn="just"/>
            <a:r>
              <a:rPr lang="fr-FR" sz="2600" dirty="0"/>
              <a:t>L'évaluation doit aussi permettre de </a:t>
            </a:r>
            <a:r>
              <a:rPr lang="fr-FR" sz="2600" b="1" dirty="0"/>
              <a:t>mesurer le degré d'acquisition des connaissances et des compétences </a:t>
            </a:r>
            <a:r>
              <a:rPr lang="fr-FR" sz="2600" dirty="0"/>
              <a:t>ainsi que </a:t>
            </a:r>
            <a:r>
              <a:rPr lang="fr-FR" sz="2600" b="1" dirty="0"/>
              <a:t>la progression de l'élève</a:t>
            </a:r>
            <a:r>
              <a:rPr lang="fr-FR" sz="2600" dirty="0"/>
              <a:t>.</a:t>
            </a:r>
          </a:p>
          <a:p>
            <a:pPr algn="just"/>
            <a:r>
              <a:rPr lang="fr-FR" sz="2600" dirty="0"/>
              <a:t>Le décret définit le </a:t>
            </a:r>
            <a:r>
              <a:rPr lang="fr-FR" sz="2600" b="1" dirty="0"/>
              <a:t>livret scolaire de la scolarité obligatoire</a:t>
            </a:r>
            <a:r>
              <a:rPr lang="fr-FR" sz="2600" dirty="0"/>
              <a:t>, qui permet un suivi des acquis scolaires des élèves tout au long de la scolarité obligatoire et qui remplace le livret personnel de compétences.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Evaluer en maternelle : une demande institutionnelle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60432" cy="4608512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Une évaluation bienveillante dès l'école maternelle pour communiquer sur les progrès des élèves</a:t>
            </a:r>
          </a:p>
          <a:p>
            <a:pPr algn="just"/>
            <a:r>
              <a:rPr lang="fr-FR" sz="2400" dirty="0"/>
              <a:t>L’évaluation aide l’enseignant à repérer les réussites et les difficultés des enfants et à adapter son enseignement et ses pratiques à partir de ses observations.</a:t>
            </a:r>
          </a:p>
          <a:p>
            <a:pPr algn="just"/>
            <a:r>
              <a:rPr lang="fr-FR" sz="2400" dirty="0"/>
              <a:t>Deux outils:</a:t>
            </a:r>
          </a:p>
          <a:p>
            <a:pPr lvl="1" algn="just"/>
            <a:r>
              <a:rPr lang="fr-FR" sz="2000" dirty="0"/>
              <a:t>Un carnet de suivi des apprentissages renseigné tout au long du cycle</a:t>
            </a:r>
          </a:p>
          <a:p>
            <a:pPr lvl="1" algn="just"/>
            <a:r>
              <a:rPr lang="fr-FR" sz="2000" dirty="0"/>
              <a:t>une synthèse des acquis scolaires de l'élève à l'issue de la dernière année de scolarité à l'école maternelle (modèle national - arrêté du 31 décembre 2015)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92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Evaluer en maternelle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60432" cy="4608512"/>
          </a:xfrm>
        </p:spPr>
        <p:txBody>
          <a:bodyPr>
            <a:normAutofit/>
          </a:bodyPr>
          <a:lstStyle/>
          <a:p>
            <a:pPr algn="just"/>
            <a:r>
              <a:rPr lang="fr-FR" sz="2800" dirty="0"/>
              <a:t>Une pratique de l’observation pour </a:t>
            </a:r>
            <a:r>
              <a:rPr lang="fr-FR" sz="2400" dirty="0"/>
              <a:t>:</a:t>
            </a:r>
            <a:endParaRPr lang="fr-FR" sz="2000" dirty="0"/>
          </a:p>
          <a:p>
            <a:pPr lvl="1"/>
            <a:r>
              <a:rPr lang="fr-FR" sz="2000" b="1" dirty="0"/>
              <a:t>Repérer</a:t>
            </a:r>
            <a:r>
              <a:rPr lang="fr-FR" sz="2000" b="0" dirty="0"/>
              <a:t> là </a:t>
            </a:r>
            <a:r>
              <a:rPr lang="fr-FR" sz="2000" dirty="0"/>
              <a:t>où l’élève en est de son apprentissage</a:t>
            </a:r>
          </a:p>
          <a:p>
            <a:pPr lvl="1"/>
            <a:r>
              <a:rPr lang="fr-FR" sz="2000" b="1" dirty="0"/>
              <a:t>Repérer </a:t>
            </a:r>
            <a:r>
              <a:rPr lang="fr-FR" sz="2000" dirty="0"/>
              <a:t>ses progrès dans l’apprentissage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525627"/>
              </p:ext>
            </p:extLst>
          </p:nvPr>
        </p:nvGraphicFramePr>
        <p:xfrm>
          <a:off x="1187624" y="2816932"/>
          <a:ext cx="704719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775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2204863"/>
            <a:ext cx="1778496" cy="27363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i="1" dirty="0"/>
              <a:t>Communiquer avec les adultes et avec les autres enfants par le langage en se faisant comprendre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336690" y="422393"/>
            <a:ext cx="2397968" cy="13681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L’enfant communique avec l’adulte lorsqu’il a un besoin particulier de façon verbale ou non verbale.</a:t>
            </a:r>
          </a:p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6690" y="1889692"/>
            <a:ext cx="2387438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L’enfant commence à poser quelques questions et communique volontiers avec l’adulte et ses camarades e classe.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4380" y="3573015"/>
            <a:ext cx="2397968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L'enfant pose des questions en rapport avec des situations vécues et peut prendre part à un court échange sur le sujet.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24380" y="5492664"/>
            <a:ext cx="2410278" cy="11495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L’enfant participe à une conversation en adaptant son discours à l’intention de son partenaire.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278488" y="594683"/>
            <a:ext cx="2109936" cy="93610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Situations quotidiennes, en classe, lors des temps informels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6393904" y="1764444"/>
            <a:ext cx="1994520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>
              <a:buNone/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sz="1400" dirty="0">
                <a:solidFill>
                  <a:schemeClr val="bg1"/>
                </a:solidFill>
              </a:rPr>
              <a:t>Activités en atelier, situation problème</a:t>
            </a:r>
          </a:p>
          <a:p>
            <a:pPr marL="0" lvl="0" indent="0">
              <a:buNone/>
            </a:pP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324380" y="6617995"/>
            <a:ext cx="2629585" cy="243890"/>
          </a:xfrm>
        </p:spPr>
        <p:txBody>
          <a:bodyPr/>
          <a:lstStyle/>
          <a:p>
            <a:r>
              <a:rPr lang="it-IT" dirty="0"/>
              <a:t>Pascale PALY - IEN maternelle GIRONDE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444208" y="5365336"/>
            <a:ext cx="1944216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Lecture d’albums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393904" y="3916312"/>
            <a:ext cx="199452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Evocation d’événements (sortie, spectacle vivant, cuisine…)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Espace réservé du contenu 11"/>
          <p:cNvSpPr txBox="1">
            <a:spLocks/>
          </p:cNvSpPr>
          <p:nvPr/>
        </p:nvSpPr>
        <p:spPr>
          <a:xfrm>
            <a:off x="6444208" y="2566531"/>
            <a:ext cx="1944216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fr-FR" sz="1400" dirty="0">
                <a:solidFill>
                  <a:schemeClr val="bg1"/>
                </a:solidFill>
              </a:rPr>
              <a:t>Activités rituelles</a:t>
            </a:r>
          </a:p>
          <a:p>
            <a:pPr marL="0" indent="0">
              <a:buFont typeface="Wingdings 3" charset="2"/>
              <a:buNone/>
            </a:pP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2462064" y="1268760"/>
            <a:ext cx="874626" cy="1297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2455909" y="2681780"/>
            <a:ext cx="868471" cy="53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endCxn id="9" idx="1"/>
          </p:cNvCxnSpPr>
          <p:nvPr/>
        </p:nvCxnSpPr>
        <p:spPr>
          <a:xfrm>
            <a:off x="2458987" y="3916312"/>
            <a:ext cx="865393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466680" y="4722490"/>
            <a:ext cx="870010" cy="966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5734658" y="903009"/>
            <a:ext cx="543830" cy="86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12" idx="1"/>
          </p:cNvCxnSpPr>
          <p:nvPr/>
        </p:nvCxnSpPr>
        <p:spPr>
          <a:xfrm flipV="1">
            <a:off x="5734658" y="2088480"/>
            <a:ext cx="659246" cy="116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15" idx="1"/>
          </p:cNvCxnSpPr>
          <p:nvPr/>
        </p:nvCxnSpPr>
        <p:spPr>
          <a:xfrm>
            <a:off x="5729393" y="2890567"/>
            <a:ext cx="714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9" idx="3"/>
            <a:endCxn id="14" idx="1"/>
          </p:cNvCxnSpPr>
          <p:nvPr/>
        </p:nvCxnSpPr>
        <p:spPr>
          <a:xfrm flipV="1">
            <a:off x="5722348" y="4373512"/>
            <a:ext cx="671556" cy="99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endCxn id="13" idx="1"/>
          </p:cNvCxnSpPr>
          <p:nvPr/>
        </p:nvCxnSpPr>
        <p:spPr>
          <a:xfrm flipV="1">
            <a:off x="5747500" y="5689372"/>
            <a:ext cx="696708" cy="1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5729393" y="4697547"/>
            <a:ext cx="664511" cy="1032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736304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Evaluer en maternelle </a:t>
            </a:r>
          </a:p>
        </p:txBody>
      </p:sp>
    </p:spTree>
    <p:extLst>
      <p:ext uri="{BB962C8B-B14F-4D97-AF65-F5344CB8AC3E}">
        <p14:creationId xmlns:p14="http://schemas.microsoft.com/office/powerpoint/2010/main" val="296956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Evaluer en maternelle : une demande institutionnelle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60432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600" b="1" u="sng" dirty="0"/>
              <a:t>Le carnet de suivi des apprentissages</a:t>
            </a:r>
          </a:p>
          <a:p>
            <a:pPr>
              <a:lnSpc>
                <a:spcPct val="110000"/>
              </a:lnSpc>
            </a:pPr>
            <a:r>
              <a:rPr lang="fr-FR" sz="2400" dirty="0"/>
              <a:t>Un outil pour l’ensemble du cycle qui renseigne uniquement les réussites et apport un témoignage des progrès de l’enfant au long de son parcours en maternelle</a:t>
            </a:r>
          </a:p>
          <a:p>
            <a:pPr lvl="0">
              <a:lnSpc>
                <a:spcPct val="110000"/>
              </a:lnSpc>
            </a:pPr>
            <a:r>
              <a:rPr lang="fr-FR" sz="2400" dirty="0"/>
              <a:t>Une progression articulée avec le développement de l’enfant. Donc un outil personnalisé, ce qui signifie que les carnets de suivi seront différents d’un enfant à l’autre</a:t>
            </a:r>
          </a:p>
          <a:p>
            <a:pPr lvl="0">
              <a:lnSpc>
                <a:spcPct val="110000"/>
              </a:lnSpc>
            </a:pPr>
            <a:r>
              <a:rPr lang="fr-FR" sz="2400" dirty="0"/>
              <a:t>Pas d’attendu par niveau  mais de fin de cycle</a:t>
            </a:r>
          </a:p>
          <a:p>
            <a:pPr lvl="0">
              <a:lnSpc>
                <a:spcPct val="110000"/>
              </a:lnSpc>
            </a:pPr>
            <a:r>
              <a:rPr lang="fr-FR" sz="2400" dirty="0"/>
              <a:t>Recueil de traces : dessin, photographies de production de l’enfant et/ou de l’enfant en activité, écrits de l’enseignant….</a:t>
            </a:r>
          </a:p>
          <a:p>
            <a:pPr>
              <a:lnSpc>
                <a:spcPct val="110000"/>
              </a:lnSpc>
            </a:pPr>
            <a:r>
              <a:rPr lang="fr-FR" sz="2400" dirty="0"/>
              <a:t>Communiqué aux familles deux fois par an, depuis la petite section</a:t>
            </a:r>
          </a:p>
          <a:p>
            <a:pPr algn="just"/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42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>Evaluer en maternelle : une demande institutionnelle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6043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u="sng" dirty="0"/>
              <a:t>La synthèse des acquis en fin de cycle</a:t>
            </a:r>
          </a:p>
          <a:p>
            <a:pPr algn="just"/>
            <a:endParaRPr lang="fr-FR" sz="2800" dirty="0"/>
          </a:p>
          <a:p>
            <a:r>
              <a:rPr lang="fr-FR" sz="2800" dirty="0"/>
              <a:t>Un document national et obligatoire commun à tous les élèves de GS en France</a:t>
            </a:r>
          </a:p>
          <a:p>
            <a:r>
              <a:rPr lang="fr-FR" sz="2800" dirty="0"/>
              <a:t>Un document à renseigner en fin de GS par le conseil de cycle en prenant appui sur le carnet de suivi</a:t>
            </a:r>
          </a:p>
          <a:p>
            <a:r>
              <a:rPr lang="fr-FR" sz="2800" dirty="0"/>
              <a:t>Un document communiqué aux parents et à l’école élémentaire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29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06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Evaluer à l’école élémentaire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60432" cy="4608512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La maitrise des compétences du socle commun s ’évalue sur la base des connaissances et des compétences fixées dans les programmes</a:t>
            </a:r>
          </a:p>
          <a:p>
            <a:pPr algn="just"/>
            <a:r>
              <a:rPr lang="fr-FR" dirty="0"/>
              <a:t>Les attendus de fin de cycle sont des repères pour apprécier l’acquisition des connaissances et des compétences et la progression de chaque élève au cours du cycle</a:t>
            </a:r>
          </a:p>
          <a:p>
            <a:pPr algn="just"/>
            <a:r>
              <a:rPr lang="fr-FR" dirty="0"/>
              <a:t>Au cours du cycle, les modalités de l'évaluation sont laissées à l'appréciation des équipes, dès lors que les connaissances et compétences acquises et celles restant à consolider avant la fin du cycle sont clairement explicitées pour les élèves et leurs parents.</a:t>
            </a:r>
          </a:p>
        </p:txBody>
      </p:sp>
    </p:spTree>
    <p:extLst>
      <p:ext uri="{BB962C8B-B14F-4D97-AF65-F5344CB8AC3E}">
        <p14:creationId xmlns:p14="http://schemas.microsoft.com/office/powerpoint/2010/main" val="315967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lipse 19"/>
          <p:cNvSpPr/>
          <p:nvPr/>
        </p:nvSpPr>
        <p:spPr>
          <a:xfrm>
            <a:off x="3161706" y="2571308"/>
            <a:ext cx="2691046" cy="20260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2562529" y="4187227"/>
            <a:ext cx="2009471" cy="720056"/>
          </a:xfrm>
          <a:prstGeom prst="roundRect">
            <a:avLst>
              <a:gd name="adj" fmla="val 16667"/>
            </a:avLst>
          </a:prstGeom>
          <a:solidFill>
            <a:srgbClr val="0094C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350" b="1" dirty="0">
                <a:solidFill>
                  <a:srgbClr val="FFFFFF"/>
                </a:solidFill>
                <a:latin typeface="Calibri" pitchFamily="34" charset="0"/>
              </a:rPr>
              <a:t>4. Les systèmes naturels et les systèmes techniques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1953069" y="3201690"/>
            <a:ext cx="1989714" cy="775945"/>
          </a:xfrm>
          <a:prstGeom prst="roundRect">
            <a:avLst>
              <a:gd name="adj" fmla="val 16667"/>
            </a:avLst>
          </a:prstGeom>
          <a:solidFill>
            <a:srgbClr val="7B418E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350" b="1" dirty="0">
                <a:solidFill>
                  <a:srgbClr val="FFFFFF"/>
                </a:solidFill>
                <a:latin typeface="Calibri" pitchFamily="34" charset="0"/>
              </a:rPr>
              <a:t>3. La formation de la personne et du citoyen</a:t>
            </a:r>
            <a:endParaRPr lang="fr-FR" sz="135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3139499" y="2232436"/>
            <a:ext cx="1847453" cy="864076"/>
          </a:xfrm>
          <a:prstGeom prst="roundRect">
            <a:avLst>
              <a:gd name="adj" fmla="val 16667"/>
            </a:avLst>
          </a:prstGeom>
          <a:solidFill>
            <a:srgbClr val="CB8459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350" b="1" dirty="0">
                <a:solidFill>
                  <a:srgbClr val="FFFFFF"/>
                </a:solidFill>
                <a:latin typeface="Calibri" pitchFamily="34" charset="0"/>
              </a:rPr>
              <a:t>2. Les méthodes et outils pour apprendre</a:t>
            </a: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auto">
          <a:xfrm>
            <a:off x="5104069" y="3965486"/>
            <a:ext cx="2015702" cy="71985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350" b="1" dirty="0">
                <a:solidFill>
                  <a:srgbClr val="FFFFFF"/>
                </a:solidFill>
                <a:latin typeface="Calibri" pitchFamily="34" charset="0"/>
              </a:rPr>
              <a:t>5. Les représentations du monde et </a:t>
            </a:r>
            <a:br>
              <a:rPr lang="fr-FR" sz="135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1350" b="1" dirty="0">
                <a:solidFill>
                  <a:srgbClr val="FFFFFF"/>
                </a:solidFill>
                <a:latin typeface="Calibri" pitchFamily="34" charset="0"/>
              </a:rPr>
              <a:t>l’activité humaine</a:t>
            </a:r>
            <a:endParaRPr lang="fr-FR" sz="135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5329753" y="2790889"/>
            <a:ext cx="1638935" cy="79346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350" b="1" dirty="0">
                <a:solidFill>
                  <a:srgbClr val="FFFFFF"/>
                </a:solidFill>
                <a:latin typeface="Calibri" pitchFamily="34" charset="0"/>
              </a:rPr>
              <a:t>1. Les langages pour penser et communiquer</a:t>
            </a:r>
            <a:endParaRPr lang="fr-FR" sz="135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AutoShape 34"/>
          <p:cNvSpPr>
            <a:spLocks noChangeArrowheads="1"/>
          </p:cNvSpPr>
          <p:nvPr/>
        </p:nvSpPr>
        <p:spPr bwMode="auto">
          <a:xfrm>
            <a:off x="7292592" y="3964865"/>
            <a:ext cx="1803401" cy="173664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Histoire-géographie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EPS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Mathématiques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Sciences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Enseignements artistiques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LVE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Culture littéraire</a:t>
            </a:r>
          </a:p>
        </p:txBody>
      </p:sp>
      <p:sp>
        <p:nvSpPr>
          <p:cNvPr id="21" name="AutoShape 34"/>
          <p:cNvSpPr>
            <a:spLocks noChangeArrowheads="1"/>
          </p:cNvSpPr>
          <p:nvPr/>
        </p:nvSpPr>
        <p:spPr bwMode="auto">
          <a:xfrm>
            <a:off x="2947926" y="5055580"/>
            <a:ext cx="1530783" cy="919401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Sciences</a:t>
            </a:r>
          </a:p>
          <a:p>
            <a:pPr algn="ctr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Géographie</a:t>
            </a:r>
          </a:p>
          <a:p>
            <a:pPr algn="ctr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EPS</a:t>
            </a:r>
          </a:p>
          <a:p>
            <a:pPr algn="ctr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Mathématiques</a:t>
            </a:r>
          </a:p>
        </p:txBody>
      </p:sp>
      <p:sp>
        <p:nvSpPr>
          <p:cNvPr id="22" name="AutoShape 34"/>
          <p:cNvSpPr>
            <a:spLocks noChangeArrowheads="1"/>
          </p:cNvSpPr>
          <p:nvPr/>
        </p:nvSpPr>
        <p:spPr bwMode="auto">
          <a:xfrm>
            <a:off x="473513" y="3334272"/>
            <a:ext cx="1239693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200" b="1" dirty="0">
                <a:solidFill>
                  <a:srgbClr val="7030A0"/>
                </a:solidFill>
                <a:latin typeface="Calibri" pitchFamily="34" charset="0"/>
              </a:rPr>
              <a:t>Tous les enseignements</a:t>
            </a:r>
          </a:p>
        </p:txBody>
      </p:sp>
      <p:sp>
        <p:nvSpPr>
          <p:cNvPr id="23" name="AutoShape 34"/>
          <p:cNvSpPr>
            <a:spLocks noChangeArrowheads="1"/>
          </p:cNvSpPr>
          <p:nvPr/>
        </p:nvSpPr>
        <p:spPr bwMode="auto">
          <a:xfrm>
            <a:off x="1270239" y="2265765"/>
            <a:ext cx="1373373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200" b="1" dirty="0">
                <a:solidFill>
                  <a:srgbClr val="C00000"/>
                </a:solidFill>
                <a:latin typeface="Calibri" pitchFamily="34" charset="0"/>
              </a:rPr>
              <a:t>Tous les enseignements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44912" y="1137255"/>
            <a:ext cx="8782167" cy="63481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68580" tIns="34290" rIns="68580" bIns="3429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Les différents enseignements du programme contribuent à l’acquisition des 8 domaines du socle commun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51520" y="260648"/>
            <a:ext cx="8568952" cy="660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Evaluer à l’école élémentaire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19" name="AutoShape 34"/>
          <p:cNvSpPr>
            <a:spLocks noChangeArrowheads="1"/>
          </p:cNvSpPr>
          <p:nvPr/>
        </p:nvSpPr>
        <p:spPr bwMode="auto">
          <a:xfrm>
            <a:off x="7088800" y="2483439"/>
            <a:ext cx="1373373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6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200" b="1" dirty="0">
                <a:solidFill>
                  <a:schemeClr val="accent6"/>
                </a:solidFill>
                <a:latin typeface="Calibri" pitchFamily="34" charset="0"/>
              </a:rPr>
              <a:t>Tous les enseignements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44911" y="6110393"/>
            <a:ext cx="8782167" cy="63481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68580" tIns="34290" rIns="68580" bIns="3429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On évalue des connaissances pour pouvoir évaluer des compétences (pas de compétences acquises si pas de connaissances)</a:t>
            </a:r>
          </a:p>
        </p:txBody>
      </p:sp>
    </p:spTree>
    <p:extLst>
      <p:ext uri="{BB962C8B-B14F-4D97-AF65-F5344CB8AC3E}">
        <p14:creationId xmlns:p14="http://schemas.microsoft.com/office/powerpoint/2010/main" val="3295294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2336</TotalTime>
  <Words>842</Words>
  <Application>Microsoft Office PowerPoint</Application>
  <PresentationFormat>Affichage à l'écran (4:3)</PresentationFormat>
  <Paragraphs>115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3</vt:lpstr>
      <vt:lpstr>Thème Office</vt:lpstr>
      <vt:lpstr>Evaluer du cycle 1 au cycle 3</vt:lpstr>
      <vt:lpstr>Décret n°2015-1929 du 31 décembre 2015</vt:lpstr>
      <vt:lpstr>Evaluer en maternelle : une demande institutionnelle</vt:lpstr>
      <vt:lpstr>Evaluer en maternelle </vt:lpstr>
      <vt:lpstr>Evaluer en maternelle </vt:lpstr>
      <vt:lpstr>Evaluer en maternelle : une demande institutionnelle</vt:lpstr>
      <vt:lpstr>Evaluer en maternelle : une demande institutionnelle</vt:lpstr>
      <vt:lpstr>Evaluer à l’école élémentaire</vt:lpstr>
      <vt:lpstr> </vt:lpstr>
      <vt:lpstr>L'évaluation porte sur les quatre composantes du domaine 1 et sur les quatre autres domaines . </vt:lpstr>
      <vt:lpstr>Evaluer à l’école élémentaire</vt:lpstr>
      <vt:lpstr>Evaluer à l’école élémentaire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L’école maternelle</dc:title>
  <dc:creator>Pascale</dc:creator>
  <cp:lastModifiedBy>Karine Krywenskyj</cp:lastModifiedBy>
  <cp:revision>199</cp:revision>
  <cp:lastPrinted>2015-12-08T15:42:29Z</cp:lastPrinted>
  <dcterms:created xsi:type="dcterms:W3CDTF">2011-11-23T20:27:14Z</dcterms:created>
  <dcterms:modified xsi:type="dcterms:W3CDTF">2016-09-20T20:00:05Z</dcterms:modified>
</cp:coreProperties>
</file>