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8" r:id="rId3"/>
    <p:sldId id="258" r:id="rId4"/>
    <p:sldId id="289" r:id="rId5"/>
    <p:sldId id="259" r:id="rId6"/>
    <p:sldId id="261" r:id="rId7"/>
    <p:sldId id="290" r:id="rId8"/>
    <p:sldId id="263" r:id="rId9"/>
    <p:sldId id="291" r:id="rId10"/>
    <p:sldId id="292" r:id="rId11"/>
    <p:sldId id="265" r:id="rId12"/>
    <p:sldId id="293" r:id="rId13"/>
    <p:sldId id="294" r:id="rId14"/>
    <p:sldId id="267" r:id="rId15"/>
    <p:sldId id="269" r:id="rId16"/>
    <p:sldId id="271" r:id="rId17"/>
    <p:sldId id="295" r:id="rId18"/>
    <p:sldId id="296" r:id="rId19"/>
    <p:sldId id="273" r:id="rId20"/>
    <p:sldId id="275" r:id="rId21"/>
    <p:sldId id="297" r:id="rId22"/>
    <p:sldId id="298" r:id="rId23"/>
    <p:sldId id="277" r:id="rId24"/>
    <p:sldId id="279" r:id="rId25"/>
    <p:sldId id="281" r:id="rId26"/>
    <p:sldId id="299" r:id="rId27"/>
    <p:sldId id="283" r:id="rId28"/>
    <p:sldId id="285" r:id="rId29"/>
    <p:sldId id="287"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491F"/>
    <a:srgbClr val="008080"/>
    <a:srgbClr val="CC000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05" autoAdjust="0"/>
  </p:normalViewPr>
  <p:slideViewPr>
    <p:cSldViewPr snapToGrid="0">
      <p:cViewPr varScale="1">
        <p:scale>
          <a:sx n="58" d="100"/>
          <a:sy n="58" d="100"/>
        </p:scale>
        <p:origin x="-84" y="-18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31BAB-5F2F-4C44-8584-74ACCE841BA0}" type="datetimeFigureOut">
              <a:rPr lang="fr-FR" smtClean="0"/>
              <a:pPr/>
              <a:t>09/09/2016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9A2F15-7D2E-4F58-A94D-50D67CC322AC}" type="slidenum">
              <a:rPr lang="fr-FR" smtClean="0"/>
              <a:pPr/>
              <a:t>‹N°›</a:t>
            </a:fld>
            <a:endParaRPr lang="fr-FR"/>
          </a:p>
        </p:txBody>
      </p:sp>
    </p:spTree>
    <p:extLst>
      <p:ext uri="{BB962C8B-B14F-4D97-AF65-F5344CB8AC3E}">
        <p14:creationId xmlns:p14="http://schemas.microsoft.com/office/powerpoint/2010/main" xmlns="" val="4175703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89A2F15-7D2E-4F58-A94D-50D67CC322AC}" type="slidenum">
              <a:rPr lang="fr-FR" smtClean="0"/>
              <a:pPr/>
              <a:t>1</a:t>
            </a:fld>
            <a:endParaRPr lang="fr-FR"/>
          </a:p>
        </p:txBody>
      </p:sp>
    </p:spTree>
    <p:extLst>
      <p:ext uri="{BB962C8B-B14F-4D97-AF65-F5344CB8AC3E}">
        <p14:creationId xmlns:p14="http://schemas.microsoft.com/office/powerpoint/2010/main" xmlns="" val="3885993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64A04A5-1574-480E-9D48-C4FD7BC28260}" type="datetimeFigureOut">
              <a:rPr lang="fr-FR" smtClean="0"/>
              <a:pPr/>
              <a:t>09/09/2016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57056B-10DA-4D28-BF61-3C8F1A835E2C}" type="slidenum">
              <a:rPr lang="fr-FR" smtClean="0"/>
              <a:pPr/>
              <a:t>‹N°›</a:t>
            </a:fld>
            <a:endParaRPr lang="fr-FR"/>
          </a:p>
        </p:txBody>
      </p:sp>
    </p:spTree>
    <p:extLst>
      <p:ext uri="{BB962C8B-B14F-4D97-AF65-F5344CB8AC3E}">
        <p14:creationId xmlns:p14="http://schemas.microsoft.com/office/powerpoint/2010/main" xmlns="" val="2416380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64A04A5-1574-480E-9D48-C4FD7BC28260}" type="datetimeFigureOut">
              <a:rPr lang="fr-FR" smtClean="0"/>
              <a:pPr/>
              <a:t>09/09/2016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57056B-10DA-4D28-BF61-3C8F1A835E2C}" type="slidenum">
              <a:rPr lang="fr-FR" smtClean="0"/>
              <a:pPr/>
              <a:t>‹N°›</a:t>
            </a:fld>
            <a:endParaRPr lang="fr-FR"/>
          </a:p>
        </p:txBody>
      </p:sp>
    </p:spTree>
    <p:extLst>
      <p:ext uri="{BB962C8B-B14F-4D97-AF65-F5344CB8AC3E}">
        <p14:creationId xmlns:p14="http://schemas.microsoft.com/office/powerpoint/2010/main" xmlns="" val="206305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64A04A5-1574-480E-9D48-C4FD7BC28260}" type="datetimeFigureOut">
              <a:rPr lang="fr-FR" smtClean="0"/>
              <a:pPr/>
              <a:t>09/09/2016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57056B-10DA-4D28-BF61-3C8F1A835E2C}" type="slidenum">
              <a:rPr lang="fr-FR" smtClean="0"/>
              <a:pPr/>
              <a:t>‹N°›</a:t>
            </a:fld>
            <a:endParaRPr lang="fr-FR"/>
          </a:p>
        </p:txBody>
      </p:sp>
    </p:spTree>
    <p:extLst>
      <p:ext uri="{BB962C8B-B14F-4D97-AF65-F5344CB8AC3E}">
        <p14:creationId xmlns:p14="http://schemas.microsoft.com/office/powerpoint/2010/main" xmlns="" val="192862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64A04A5-1574-480E-9D48-C4FD7BC28260}" type="datetimeFigureOut">
              <a:rPr lang="fr-FR" smtClean="0"/>
              <a:pPr/>
              <a:t>09/09/2016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57056B-10DA-4D28-BF61-3C8F1A835E2C}" type="slidenum">
              <a:rPr lang="fr-FR" smtClean="0"/>
              <a:pPr/>
              <a:t>‹N°›</a:t>
            </a:fld>
            <a:endParaRPr lang="fr-FR"/>
          </a:p>
        </p:txBody>
      </p:sp>
    </p:spTree>
    <p:extLst>
      <p:ext uri="{BB962C8B-B14F-4D97-AF65-F5344CB8AC3E}">
        <p14:creationId xmlns:p14="http://schemas.microsoft.com/office/powerpoint/2010/main" xmlns="" val="1237606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64A04A5-1574-480E-9D48-C4FD7BC28260}" type="datetimeFigureOut">
              <a:rPr lang="fr-FR" smtClean="0"/>
              <a:pPr/>
              <a:t>09/09/2016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57056B-10DA-4D28-BF61-3C8F1A835E2C}" type="slidenum">
              <a:rPr lang="fr-FR" smtClean="0"/>
              <a:pPr/>
              <a:t>‹N°›</a:t>
            </a:fld>
            <a:endParaRPr lang="fr-FR"/>
          </a:p>
        </p:txBody>
      </p:sp>
    </p:spTree>
    <p:extLst>
      <p:ext uri="{BB962C8B-B14F-4D97-AF65-F5344CB8AC3E}">
        <p14:creationId xmlns:p14="http://schemas.microsoft.com/office/powerpoint/2010/main" xmlns="" val="1108181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64A04A5-1574-480E-9D48-C4FD7BC28260}" type="datetimeFigureOut">
              <a:rPr lang="fr-FR" smtClean="0"/>
              <a:pPr/>
              <a:t>09/09/2016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57056B-10DA-4D28-BF61-3C8F1A835E2C}" type="slidenum">
              <a:rPr lang="fr-FR" smtClean="0"/>
              <a:pPr/>
              <a:t>‹N°›</a:t>
            </a:fld>
            <a:endParaRPr lang="fr-FR"/>
          </a:p>
        </p:txBody>
      </p:sp>
    </p:spTree>
    <p:extLst>
      <p:ext uri="{BB962C8B-B14F-4D97-AF65-F5344CB8AC3E}">
        <p14:creationId xmlns:p14="http://schemas.microsoft.com/office/powerpoint/2010/main" xmlns="" val="3062307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64A04A5-1574-480E-9D48-C4FD7BC28260}" type="datetimeFigureOut">
              <a:rPr lang="fr-FR" smtClean="0"/>
              <a:pPr/>
              <a:t>09/09/2016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C57056B-10DA-4D28-BF61-3C8F1A835E2C}" type="slidenum">
              <a:rPr lang="fr-FR" smtClean="0"/>
              <a:pPr/>
              <a:t>‹N°›</a:t>
            </a:fld>
            <a:endParaRPr lang="fr-FR"/>
          </a:p>
        </p:txBody>
      </p:sp>
    </p:spTree>
    <p:extLst>
      <p:ext uri="{BB962C8B-B14F-4D97-AF65-F5344CB8AC3E}">
        <p14:creationId xmlns:p14="http://schemas.microsoft.com/office/powerpoint/2010/main" xmlns="" val="234864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64A04A5-1574-480E-9D48-C4FD7BC28260}" type="datetimeFigureOut">
              <a:rPr lang="fr-FR" smtClean="0"/>
              <a:pPr/>
              <a:t>09/09/2016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C57056B-10DA-4D28-BF61-3C8F1A835E2C}" type="slidenum">
              <a:rPr lang="fr-FR" smtClean="0"/>
              <a:pPr/>
              <a:t>‹N°›</a:t>
            </a:fld>
            <a:endParaRPr lang="fr-FR"/>
          </a:p>
        </p:txBody>
      </p:sp>
    </p:spTree>
    <p:extLst>
      <p:ext uri="{BB962C8B-B14F-4D97-AF65-F5344CB8AC3E}">
        <p14:creationId xmlns:p14="http://schemas.microsoft.com/office/powerpoint/2010/main" xmlns="" val="2924246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4A04A5-1574-480E-9D48-C4FD7BC28260}" type="datetimeFigureOut">
              <a:rPr lang="fr-FR" smtClean="0"/>
              <a:pPr/>
              <a:t>09/09/2016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C57056B-10DA-4D28-BF61-3C8F1A835E2C}" type="slidenum">
              <a:rPr lang="fr-FR" smtClean="0"/>
              <a:pPr/>
              <a:t>‹N°›</a:t>
            </a:fld>
            <a:endParaRPr lang="fr-FR"/>
          </a:p>
        </p:txBody>
      </p:sp>
    </p:spTree>
    <p:extLst>
      <p:ext uri="{BB962C8B-B14F-4D97-AF65-F5344CB8AC3E}">
        <p14:creationId xmlns:p14="http://schemas.microsoft.com/office/powerpoint/2010/main" xmlns="" val="3552233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64A04A5-1574-480E-9D48-C4FD7BC28260}" type="datetimeFigureOut">
              <a:rPr lang="fr-FR" smtClean="0"/>
              <a:pPr/>
              <a:t>09/09/2016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57056B-10DA-4D28-BF61-3C8F1A835E2C}" type="slidenum">
              <a:rPr lang="fr-FR" smtClean="0"/>
              <a:pPr/>
              <a:t>‹N°›</a:t>
            </a:fld>
            <a:endParaRPr lang="fr-FR"/>
          </a:p>
        </p:txBody>
      </p:sp>
    </p:spTree>
    <p:extLst>
      <p:ext uri="{BB962C8B-B14F-4D97-AF65-F5344CB8AC3E}">
        <p14:creationId xmlns:p14="http://schemas.microsoft.com/office/powerpoint/2010/main" xmlns="" val="1196503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64A04A5-1574-480E-9D48-C4FD7BC28260}" type="datetimeFigureOut">
              <a:rPr lang="fr-FR" smtClean="0"/>
              <a:pPr/>
              <a:t>09/09/2016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57056B-10DA-4D28-BF61-3C8F1A835E2C}" type="slidenum">
              <a:rPr lang="fr-FR" smtClean="0"/>
              <a:pPr/>
              <a:t>‹N°›</a:t>
            </a:fld>
            <a:endParaRPr lang="fr-FR"/>
          </a:p>
        </p:txBody>
      </p:sp>
    </p:spTree>
    <p:extLst>
      <p:ext uri="{BB962C8B-B14F-4D97-AF65-F5344CB8AC3E}">
        <p14:creationId xmlns:p14="http://schemas.microsoft.com/office/powerpoint/2010/main" xmlns="" val="419448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A04A5-1574-480E-9D48-C4FD7BC28260}" type="datetimeFigureOut">
              <a:rPr lang="fr-FR" smtClean="0"/>
              <a:pPr/>
              <a:t>09/09/2016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7056B-10DA-4D28-BF61-3C8F1A835E2C}" type="slidenum">
              <a:rPr lang="fr-FR" smtClean="0"/>
              <a:pPr/>
              <a:t>‹N°›</a:t>
            </a:fld>
            <a:endParaRPr lang="fr-FR"/>
          </a:p>
        </p:txBody>
      </p:sp>
    </p:spTree>
    <p:extLst>
      <p:ext uri="{BB962C8B-B14F-4D97-AF65-F5344CB8AC3E}">
        <p14:creationId xmlns:p14="http://schemas.microsoft.com/office/powerpoint/2010/main" xmlns="" val="3479355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3" cstate="print"/>
          <a:stretch>
            <a:fillRect/>
          </a:stretch>
        </p:blipFill>
        <p:spPr>
          <a:xfrm>
            <a:off x="7732341" y="69223"/>
            <a:ext cx="4459660" cy="6788778"/>
          </a:xfrm>
          <a:prstGeom prst="rect">
            <a:avLst/>
          </a:prstGeom>
        </p:spPr>
      </p:pic>
      <p:sp>
        <p:nvSpPr>
          <p:cNvPr id="2" name="Titre 1"/>
          <p:cNvSpPr>
            <a:spLocks noGrp="1"/>
          </p:cNvSpPr>
          <p:nvPr>
            <p:ph type="ctrTitle"/>
          </p:nvPr>
        </p:nvSpPr>
        <p:spPr>
          <a:xfrm>
            <a:off x="0" y="2242033"/>
            <a:ext cx="7639608" cy="1750217"/>
          </a:xfrm>
        </p:spPr>
        <p:txBody>
          <a:bodyPr>
            <a:normAutofit fontScale="90000"/>
          </a:bodyPr>
          <a:lstStyle/>
          <a:p>
            <a:r>
              <a:rPr lang="fr-FR" dirty="0"/>
              <a:t/>
            </a:r>
            <a:br>
              <a:rPr lang="fr-FR" dirty="0"/>
            </a:br>
            <a:r>
              <a:rPr lang="fr-FR" dirty="0"/>
              <a:t> </a:t>
            </a:r>
            <a:r>
              <a:rPr lang="fr-FR" b="1" dirty="0" smtClean="0">
                <a:solidFill>
                  <a:srgbClr val="0070C0"/>
                </a:solidFill>
              </a:rPr>
              <a:t/>
            </a:r>
            <a:br>
              <a:rPr lang="fr-FR" b="1" dirty="0" smtClean="0">
                <a:solidFill>
                  <a:srgbClr val="0070C0"/>
                </a:solidFill>
              </a:rPr>
            </a:br>
            <a:r>
              <a:rPr lang="fr-FR" sz="7300" b="1" dirty="0" smtClean="0">
                <a:solidFill>
                  <a:srgbClr val="0070C0"/>
                </a:solidFill>
              </a:rPr>
              <a:t>La laïcité à l’École</a:t>
            </a:r>
            <a:endParaRPr lang="fr-FR" b="1" dirty="0">
              <a:solidFill>
                <a:srgbClr val="FF0000"/>
              </a:solidFill>
            </a:endParaRPr>
          </a:p>
        </p:txBody>
      </p:sp>
      <p:pic>
        <p:nvPicPr>
          <p:cNvPr id="4" name="Picture 2" descr="33_2014_gironde SANS MARIANNE-0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50342" y="0"/>
            <a:ext cx="1527970" cy="1340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3" descr="Marianne"/>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172988"/>
            <a:ext cx="1657610" cy="9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98136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124491"/>
            <a:ext cx="11696020" cy="47335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b="1" dirty="0">
                <a:solidFill>
                  <a:srgbClr val="008080"/>
                </a:solidFill>
              </a:rPr>
              <a:t>La laïcité </a:t>
            </a:r>
            <a:r>
              <a:rPr lang="fr-FR" b="1" dirty="0" smtClean="0">
                <a:solidFill>
                  <a:srgbClr val="008080"/>
                </a:solidFill>
              </a:rPr>
              <a:t>garantit </a:t>
            </a:r>
            <a:r>
              <a:rPr lang="fr-FR" b="1" dirty="0">
                <a:solidFill>
                  <a:srgbClr val="008080"/>
                </a:solidFill>
              </a:rPr>
              <a:t>la liberté de conscience à</a:t>
            </a:r>
            <a:r>
              <a:rPr lang="fr-FR" b="1" dirty="0" smtClean="0">
                <a:solidFill>
                  <a:srgbClr val="008080"/>
                </a:solidFill>
              </a:rPr>
              <a:t> tous </a:t>
            </a:r>
            <a:endParaRPr lang="fr-FR" b="1" dirty="0">
              <a:solidFill>
                <a:srgbClr val="008080"/>
              </a:solidFill>
            </a:endParaRPr>
          </a:p>
          <a:p>
            <a:pPr algn="just"/>
            <a:r>
              <a:rPr lang="fr-FR" b="1" dirty="0" smtClean="0">
                <a:solidFill>
                  <a:srgbClr val="008080"/>
                </a:solidFill>
              </a:rPr>
              <a:t>Chacun </a:t>
            </a:r>
            <a:r>
              <a:rPr lang="fr-FR" b="1" dirty="0">
                <a:solidFill>
                  <a:srgbClr val="008080"/>
                </a:solidFill>
              </a:rPr>
              <a:t>est libre de croire ou de ne pas croire </a:t>
            </a:r>
            <a:r>
              <a:rPr lang="fr-FR" b="1" dirty="0" smtClean="0">
                <a:solidFill>
                  <a:srgbClr val="008080"/>
                </a:solidFill>
              </a:rPr>
              <a:t> </a:t>
            </a:r>
            <a:endParaRPr lang="fr-FR" b="1" dirty="0">
              <a:solidFill>
                <a:srgbClr val="008080"/>
              </a:solidFill>
            </a:endParaRPr>
          </a:p>
          <a:p>
            <a:pPr algn="just"/>
            <a:r>
              <a:rPr lang="fr-FR" dirty="0" smtClean="0"/>
              <a:t>La </a:t>
            </a:r>
            <a:r>
              <a:rPr lang="fr-FR" dirty="0"/>
              <a:t>laïcité permet à chaque conviction personnelle de se manifester publiquement </a:t>
            </a:r>
            <a:r>
              <a:rPr lang="fr-FR" b="1" dirty="0" smtClean="0">
                <a:solidFill>
                  <a:srgbClr val="008080"/>
                </a:solidFill>
              </a:rPr>
              <a:t>dans </a:t>
            </a:r>
            <a:r>
              <a:rPr lang="fr-FR" b="1" dirty="0">
                <a:solidFill>
                  <a:srgbClr val="008080"/>
                </a:solidFill>
              </a:rPr>
              <a:t>le respect de celles d’autrui et dans les limites de l’ordre </a:t>
            </a:r>
            <a:r>
              <a:rPr lang="fr-FR" b="1" dirty="0" smtClean="0">
                <a:solidFill>
                  <a:srgbClr val="008080"/>
                </a:solidFill>
              </a:rPr>
              <a:t>public</a:t>
            </a:r>
            <a:endParaRPr lang="fr-FR" dirty="0"/>
          </a:p>
          <a:p>
            <a:pPr lvl="1" algn="just"/>
            <a:r>
              <a:rPr lang="fr-FR" dirty="0" smtClean="0"/>
              <a:t>Chaque </a:t>
            </a:r>
            <a:r>
              <a:rPr lang="fr-FR" dirty="0"/>
              <a:t>liberté d’expression doit être animée d’un esprit humaniste de tolérance envers les convictions d’autrui, et respecter les lois en vigueur. </a:t>
            </a:r>
            <a:endParaRPr lang="fr-FR" dirty="0" smtClean="0"/>
          </a:p>
          <a:p>
            <a:pPr lvl="1" algn="just"/>
            <a:r>
              <a:rPr lang="fr-FR" dirty="0" smtClean="0"/>
              <a:t>La </a:t>
            </a:r>
            <a:r>
              <a:rPr lang="fr-FR" dirty="0"/>
              <a:t>laïcité n’est pas l’ennemie de la religion, elle ne s’oppose qu’à l’intolérance. </a:t>
            </a:r>
            <a:endParaRPr lang="fr-FR" dirty="0" smtClean="0"/>
          </a:p>
        </p:txBody>
      </p:sp>
      <p:sp>
        <p:nvSpPr>
          <p:cNvPr id="7" name="Espace réservé du contenu 2"/>
          <p:cNvSpPr>
            <a:spLocks noGrp="1"/>
          </p:cNvSpPr>
          <p:nvPr>
            <p:ph idx="1"/>
          </p:nvPr>
        </p:nvSpPr>
        <p:spPr>
          <a:xfrm>
            <a:off x="2424428" y="91090"/>
            <a:ext cx="9558196" cy="2033401"/>
          </a:xfrm>
          <a:solidFill>
            <a:srgbClr val="008080"/>
          </a:solidFill>
        </p:spPr>
        <p:txBody>
          <a:bodyPr>
            <a:normAutofit lnSpcReduction="10000"/>
          </a:bodyPr>
          <a:lstStyle/>
          <a:p>
            <a:pPr marL="0" indent="0">
              <a:buNone/>
            </a:pPr>
            <a:r>
              <a:rPr lang="fr-FR" b="1" dirty="0" smtClean="0">
                <a:solidFill>
                  <a:schemeClr val="bg1"/>
                </a:solidFill>
              </a:rPr>
              <a:t>Article 3</a:t>
            </a:r>
          </a:p>
          <a:p>
            <a:pPr marL="0" indent="0" algn="just">
              <a:buNone/>
            </a:pPr>
            <a:r>
              <a:rPr lang="fr-FR" b="1" dirty="0" smtClean="0">
                <a:solidFill>
                  <a:schemeClr val="bg1"/>
                </a:solidFill>
              </a:rPr>
              <a:t>La </a:t>
            </a:r>
            <a:r>
              <a:rPr lang="fr-FR" b="1" dirty="0">
                <a:solidFill>
                  <a:schemeClr val="bg1"/>
                </a:solidFill>
              </a:rPr>
              <a:t>laïcité garantit la liberté de conscience à tous. Chacun est libre de croire ou de ne pas croire. Elle permet la libre expression de ses convictions, dans le respect de celles d’autrui et dans les limites de l’ordre public. </a:t>
            </a:r>
            <a:endParaRPr lang="fr-FR" dirty="0">
              <a:solidFill>
                <a:schemeClr val="bg1"/>
              </a:solidFill>
            </a:endParaRPr>
          </a:p>
          <a:p>
            <a:pPr marL="0" indent="0">
              <a:buNone/>
            </a:pPr>
            <a:endParaRPr lang="fr-FR" dirty="0"/>
          </a:p>
        </p:txBody>
      </p:sp>
    </p:spTree>
    <p:extLst>
      <p:ext uri="{BB962C8B-B14F-4D97-AF65-F5344CB8AC3E}">
        <p14:creationId xmlns:p14="http://schemas.microsoft.com/office/powerpoint/2010/main" xmlns="" val="1522732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149308"/>
            <a:ext cx="11696020" cy="45515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t>La laïcité est un principe </a:t>
            </a:r>
            <a:r>
              <a:rPr lang="fr-FR" dirty="0" smtClean="0"/>
              <a:t>qui offre </a:t>
            </a:r>
            <a:r>
              <a:rPr lang="fr-FR" dirty="0"/>
              <a:t>à chaque citoyen </a:t>
            </a:r>
            <a:r>
              <a:rPr lang="fr-FR" dirty="0" smtClean="0"/>
              <a:t>l’expression </a:t>
            </a:r>
            <a:r>
              <a:rPr lang="fr-FR" dirty="0"/>
              <a:t>de sa propre liberté de conscience qui soit compatible avec la même liberté pour tous les autres membres de la société. La liberté des uns s’arrête là où commencent la liberté et le respect des autres. </a:t>
            </a:r>
            <a:endParaRPr lang="fr-FR" dirty="0" smtClean="0"/>
          </a:p>
          <a:p>
            <a:pPr algn="just"/>
            <a:r>
              <a:rPr lang="fr-FR" dirty="0" smtClean="0"/>
              <a:t>C’est pourquoi la </a:t>
            </a:r>
            <a:r>
              <a:rPr lang="fr-FR" dirty="0"/>
              <a:t>laïcité </a:t>
            </a:r>
            <a:r>
              <a:rPr lang="fr-FR" b="1" dirty="0" smtClean="0">
                <a:solidFill>
                  <a:srgbClr val="002060"/>
                </a:solidFill>
              </a:rPr>
              <a:t>permet </a:t>
            </a:r>
            <a:r>
              <a:rPr lang="fr-FR" b="1" dirty="0">
                <a:solidFill>
                  <a:srgbClr val="002060"/>
                </a:solidFill>
              </a:rPr>
              <a:t>l’exercice de la citoyenneté </a:t>
            </a:r>
            <a:r>
              <a:rPr lang="fr-FR" dirty="0" smtClean="0"/>
              <a:t>car : </a:t>
            </a:r>
          </a:p>
          <a:p>
            <a:pPr lvl="1" algn="just"/>
            <a:r>
              <a:rPr lang="fr-FR" dirty="0" smtClean="0"/>
              <a:t>elle </a:t>
            </a:r>
            <a:r>
              <a:rPr lang="fr-FR" dirty="0"/>
              <a:t>donne à chaque citoyen la garantie de la plus grande liberté possible ; </a:t>
            </a:r>
            <a:endParaRPr lang="fr-FR" dirty="0" smtClean="0"/>
          </a:p>
          <a:p>
            <a:pPr lvl="1" algn="just"/>
            <a:r>
              <a:rPr lang="fr-FR" dirty="0" smtClean="0"/>
              <a:t>elle </a:t>
            </a:r>
            <a:r>
              <a:rPr lang="fr-FR" dirty="0"/>
              <a:t>demande à chaque citoyen de respecter la dignité d’autrui et </a:t>
            </a:r>
            <a:r>
              <a:rPr lang="fr-FR" b="1" dirty="0" smtClean="0">
                <a:solidFill>
                  <a:srgbClr val="002060"/>
                </a:solidFill>
              </a:rPr>
              <a:t>l’intérêt général</a:t>
            </a:r>
            <a:r>
              <a:rPr lang="fr-FR" dirty="0" smtClean="0"/>
              <a:t> et </a:t>
            </a:r>
            <a:r>
              <a:rPr lang="fr-FR" dirty="0"/>
              <a:t>elle lui permet donc d’avoir avec les autres une relation de </a:t>
            </a:r>
            <a:r>
              <a:rPr lang="fr-FR" b="1" dirty="0" smtClean="0">
                <a:solidFill>
                  <a:srgbClr val="002060"/>
                </a:solidFill>
              </a:rPr>
              <a:t>fraternité</a:t>
            </a:r>
            <a:r>
              <a:rPr lang="fr-FR" dirty="0" smtClean="0"/>
              <a:t>. </a:t>
            </a:r>
          </a:p>
        </p:txBody>
      </p:sp>
      <p:sp>
        <p:nvSpPr>
          <p:cNvPr id="7" name="Espace réservé du contenu 2"/>
          <p:cNvSpPr>
            <a:spLocks noGrp="1"/>
          </p:cNvSpPr>
          <p:nvPr>
            <p:ph idx="1"/>
          </p:nvPr>
        </p:nvSpPr>
        <p:spPr>
          <a:xfrm>
            <a:off x="2424428" y="91091"/>
            <a:ext cx="9558196" cy="1866298"/>
          </a:xfrm>
          <a:solidFill>
            <a:srgbClr val="002060"/>
          </a:solidFill>
        </p:spPr>
        <p:txBody>
          <a:bodyPr>
            <a:normAutofit/>
          </a:bodyPr>
          <a:lstStyle/>
          <a:p>
            <a:pPr marL="0" indent="0">
              <a:buNone/>
            </a:pPr>
            <a:r>
              <a:rPr lang="fr-FR" b="1" dirty="0" smtClean="0">
                <a:solidFill>
                  <a:schemeClr val="bg1"/>
                </a:solidFill>
              </a:rPr>
              <a:t>Article 4</a:t>
            </a:r>
          </a:p>
          <a:p>
            <a:pPr marL="0" indent="0" algn="just">
              <a:buNone/>
            </a:pPr>
            <a:r>
              <a:rPr lang="fr-FR" b="1" dirty="0" smtClean="0">
                <a:solidFill>
                  <a:schemeClr val="bg1"/>
                </a:solidFill>
              </a:rPr>
              <a:t>La </a:t>
            </a:r>
            <a:r>
              <a:rPr lang="fr-FR" b="1" dirty="0">
                <a:solidFill>
                  <a:schemeClr val="bg1"/>
                </a:solidFill>
              </a:rPr>
              <a:t>laïcité permet l'exercice de la citoyenneté, en conciliant la liberté de chacun avec l’égalité et la fraternité de tous dans le souci de l’intérêt général </a:t>
            </a:r>
            <a:endParaRPr lang="fr-FR" dirty="0">
              <a:solidFill>
                <a:schemeClr val="bg1"/>
              </a:solidFill>
            </a:endParaRPr>
          </a:p>
          <a:p>
            <a:endParaRPr lang="fr-FR" dirty="0"/>
          </a:p>
        </p:txBody>
      </p:sp>
    </p:spTree>
    <p:extLst>
      <p:ext uri="{BB962C8B-B14F-4D97-AF65-F5344CB8AC3E}">
        <p14:creationId xmlns:p14="http://schemas.microsoft.com/office/powerpoint/2010/main" xmlns="" val="874241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149308"/>
            <a:ext cx="11696020" cy="45515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smtClean="0"/>
              <a:t>expression </a:t>
            </a:r>
            <a:r>
              <a:rPr lang="fr-FR" dirty="0"/>
              <a:t>de sa propre liberté de conscience </a:t>
            </a:r>
            <a:r>
              <a:rPr lang="fr-FR" dirty="0" smtClean="0"/>
              <a:t>compatible </a:t>
            </a:r>
            <a:r>
              <a:rPr lang="fr-FR" dirty="0"/>
              <a:t>avec la même liberté pour tous les autres membres de la société. </a:t>
            </a:r>
            <a:endParaRPr lang="fr-FR" dirty="0" smtClean="0"/>
          </a:p>
          <a:p>
            <a:pPr algn="just"/>
            <a:r>
              <a:rPr lang="fr-FR" dirty="0" smtClean="0"/>
              <a:t>la </a:t>
            </a:r>
            <a:r>
              <a:rPr lang="fr-FR" dirty="0"/>
              <a:t>laïcité </a:t>
            </a:r>
            <a:r>
              <a:rPr lang="fr-FR" b="1" dirty="0" smtClean="0">
                <a:solidFill>
                  <a:srgbClr val="002060"/>
                </a:solidFill>
              </a:rPr>
              <a:t>permet </a:t>
            </a:r>
            <a:r>
              <a:rPr lang="fr-FR" b="1" dirty="0">
                <a:solidFill>
                  <a:srgbClr val="002060"/>
                </a:solidFill>
              </a:rPr>
              <a:t>l’exercice de la citoyenneté </a:t>
            </a:r>
            <a:endParaRPr lang="fr-FR" b="1" dirty="0" smtClean="0">
              <a:solidFill>
                <a:srgbClr val="002060"/>
              </a:solidFill>
            </a:endParaRPr>
          </a:p>
          <a:p>
            <a:pPr algn="just"/>
            <a:r>
              <a:rPr lang="fr-FR" dirty="0" smtClean="0"/>
              <a:t>La </a:t>
            </a:r>
            <a:r>
              <a:rPr lang="fr-FR" dirty="0"/>
              <a:t>laïcité est au bénéfice de tous parce qu’elle fixe à l’expression des convictions de chacun la limite du respect de celles d’autrui et de l’ordre public. </a:t>
            </a:r>
            <a:endParaRPr lang="fr-FR" dirty="0" smtClean="0"/>
          </a:p>
          <a:p>
            <a:pPr algn="just"/>
            <a:r>
              <a:rPr lang="fr-FR" dirty="0" smtClean="0"/>
              <a:t>Le </a:t>
            </a:r>
            <a:r>
              <a:rPr lang="fr-FR" dirty="0"/>
              <a:t>principe laïque de respect mutuel, de consentement de chacun à respecter l’autre dans l’expression de ses convictions, </a:t>
            </a:r>
            <a:r>
              <a:rPr lang="fr-FR" dirty="0" smtClean="0"/>
              <a:t>permet donc à l’intérêt </a:t>
            </a:r>
            <a:r>
              <a:rPr lang="fr-FR" dirty="0"/>
              <a:t>personnel </a:t>
            </a:r>
            <a:r>
              <a:rPr lang="fr-FR" dirty="0" smtClean="0"/>
              <a:t>de s’accorder </a:t>
            </a:r>
            <a:r>
              <a:rPr lang="fr-FR" dirty="0"/>
              <a:t>avec l’intérêt d’autrui et l’intérêt général. </a:t>
            </a:r>
            <a:endParaRPr lang="fr-FR" dirty="0" smtClean="0"/>
          </a:p>
        </p:txBody>
      </p:sp>
      <p:sp>
        <p:nvSpPr>
          <p:cNvPr id="7" name="Espace réservé du contenu 2"/>
          <p:cNvSpPr>
            <a:spLocks noGrp="1"/>
          </p:cNvSpPr>
          <p:nvPr>
            <p:ph idx="1"/>
          </p:nvPr>
        </p:nvSpPr>
        <p:spPr>
          <a:xfrm>
            <a:off x="2424428" y="91091"/>
            <a:ext cx="9558196" cy="1866298"/>
          </a:xfrm>
          <a:solidFill>
            <a:srgbClr val="002060"/>
          </a:solidFill>
        </p:spPr>
        <p:txBody>
          <a:bodyPr>
            <a:normAutofit/>
          </a:bodyPr>
          <a:lstStyle/>
          <a:p>
            <a:pPr marL="0" indent="0">
              <a:buNone/>
            </a:pPr>
            <a:r>
              <a:rPr lang="fr-FR" b="1" dirty="0" smtClean="0">
                <a:solidFill>
                  <a:schemeClr val="bg1"/>
                </a:solidFill>
              </a:rPr>
              <a:t>Article 4</a:t>
            </a:r>
          </a:p>
          <a:p>
            <a:pPr marL="0" indent="0" algn="just">
              <a:buNone/>
            </a:pPr>
            <a:r>
              <a:rPr lang="fr-FR" b="1" dirty="0" smtClean="0">
                <a:solidFill>
                  <a:schemeClr val="bg1"/>
                </a:solidFill>
              </a:rPr>
              <a:t>La </a:t>
            </a:r>
            <a:r>
              <a:rPr lang="fr-FR" b="1" dirty="0">
                <a:solidFill>
                  <a:schemeClr val="bg1"/>
                </a:solidFill>
              </a:rPr>
              <a:t>laïcité permet l'exercice de la citoyenneté, en conciliant la liberté de chacun avec l’égalité et la fraternité de tous dans le souci de l’intérêt général </a:t>
            </a:r>
            <a:endParaRPr lang="fr-FR" dirty="0">
              <a:solidFill>
                <a:schemeClr val="bg1"/>
              </a:solidFill>
            </a:endParaRPr>
          </a:p>
          <a:p>
            <a:endParaRPr lang="fr-FR" dirty="0"/>
          </a:p>
        </p:txBody>
      </p:sp>
    </p:spTree>
    <p:extLst>
      <p:ext uri="{BB962C8B-B14F-4D97-AF65-F5344CB8AC3E}">
        <p14:creationId xmlns:p14="http://schemas.microsoft.com/office/powerpoint/2010/main" xmlns="" val="143825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1785939"/>
            <a:ext cx="11696020" cy="50720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b="1" dirty="0">
                <a:solidFill>
                  <a:srgbClr val="FF0066"/>
                </a:solidFill>
              </a:rPr>
              <a:t>L</a:t>
            </a:r>
            <a:r>
              <a:rPr lang="fr-FR" b="1" dirty="0" smtClean="0">
                <a:solidFill>
                  <a:srgbClr val="FF0066"/>
                </a:solidFill>
              </a:rPr>
              <a:t>a République assure le respect de ces principes dans les établissements scolaires </a:t>
            </a:r>
            <a:r>
              <a:rPr lang="fr-FR" dirty="0" smtClean="0"/>
              <a:t>car :</a:t>
            </a:r>
          </a:p>
          <a:p>
            <a:pPr lvl="1" algn="just"/>
            <a:r>
              <a:rPr lang="fr-FR" dirty="0"/>
              <a:t>l</a:t>
            </a:r>
            <a:r>
              <a:rPr lang="fr-FR" dirty="0" smtClean="0"/>
              <a:t>’Ecole </a:t>
            </a:r>
            <a:r>
              <a:rPr lang="fr-FR" dirty="0"/>
              <a:t>est le lieu de la République où ses valeurs et principes fondateurs doivent assurer </a:t>
            </a:r>
            <a:r>
              <a:rPr lang="fr-FR" dirty="0" smtClean="0"/>
              <a:t>l’avenir des enfants et des jeunes. </a:t>
            </a:r>
            <a:r>
              <a:rPr lang="fr-FR" dirty="0"/>
              <a:t>L’Ecole forme les citoyens de demain. </a:t>
            </a:r>
            <a:endParaRPr lang="fr-FR" dirty="0" smtClean="0"/>
          </a:p>
          <a:p>
            <a:pPr lvl="1" algn="just"/>
            <a:r>
              <a:rPr lang="fr-FR" dirty="0"/>
              <a:t>c</a:t>
            </a:r>
            <a:r>
              <a:rPr lang="fr-FR" dirty="0" smtClean="0"/>
              <a:t>e </a:t>
            </a:r>
            <a:r>
              <a:rPr lang="fr-FR" dirty="0"/>
              <a:t>sont </a:t>
            </a:r>
            <a:r>
              <a:rPr lang="fr-FR" dirty="0" smtClean="0"/>
              <a:t>nos enfants et nos jeunes </a:t>
            </a:r>
            <a:r>
              <a:rPr lang="fr-FR" dirty="0"/>
              <a:t>qui devront porter et transmettre à leur tour la conscience de l’importance de ces principes pour la solidarité de notre société autour de son bien commun de liberté, égalité et fraternité. </a:t>
            </a:r>
            <a:endParaRPr lang="fr-FR" dirty="0" smtClean="0"/>
          </a:p>
        </p:txBody>
      </p:sp>
      <p:sp>
        <p:nvSpPr>
          <p:cNvPr id="7" name="Espace réservé du contenu 2"/>
          <p:cNvSpPr txBox="1">
            <a:spLocks/>
          </p:cNvSpPr>
          <p:nvPr/>
        </p:nvSpPr>
        <p:spPr>
          <a:xfrm>
            <a:off x="2424428" y="91090"/>
            <a:ext cx="9558196" cy="1537685"/>
          </a:xfrm>
          <a:prstGeom prst="rect">
            <a:avLst/>
          </a:prstGeom>
          <a:solidFill>
            <a:srgbClr val="FF0066"/>
          </a:solidFill>
          <a:ln>
            <a:solidFill>
              <a:srgbClr val="FF0066"/>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5</a:t>
            </a:r>
          </a:p>
          <a:p>
            <a:pPr marL="0" indent="0" algn="just">
              <a:buFont typeface="Arial" panose="020B0604020202020204" pitchFamily="34" charset="0"/>
              <a:buNone/>
            </a:pPr>
            <a:r>
              <a:rPr lang="fr-FR" b="1" dirty="0" smtClean="0">
                <a:solidFill>
                  <a:schemeClr val="bg1"/>
                </a:solidFill>
              </a:rPr>
              <a:t>La République assure dans les établissements scolaires le respect de chacun de ces principes </a:t>
            </a:r>
            <a:endParaRPr lang="fr-FR" dirty="0" smtClean="0">
              <a:solidFill>
                <a:schemeClr val="bg1"/>
              </a:solidFill>
            </a:endParaRPr>
          </a:p>
          <a:p>
            <a:endParaRPr lang="fr-FR" dirty="0"/>
          </a:p>
        </p:txBody>
      </p:sp>
    </p:spTree>
    <p:extLst>
      <p:ext uri="{BB962C8B-B14F-4D97-AF65-F5344CB8AC3E}">
        <p14:creationId xmlns:p14="http://schemas.microsoft.com/office/powerpoint/2010/main" xmlns="" val="2172096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1785939"/>
            <a:ext cx="11696020" cy="50720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b="1" dirty="0">
                <a:solidFill>
                  <a:srgbClr val="FF0066"/>
                </a:solidFill>
              </a:rPr>
              <a:t>L</a:t>
            </a:r>
            <a:r>
              <a:rPr lang="fr-FR" b="1" dirty="0" smtClean="0">
                <a:solidFill>
                  <a:srgbClr val="FF0066"/>
                </a:solidFill>
              </a:rPr>
              <a:t>a République assure le respect de ces principes dans les établissements scolaires </a:t>
            </a:r>
            <a:r>
              <a:rPr lang="fr-FR" dirty="0" smtClean="0"/>
              <a:t>car :</a:t>
            </a:r>
          </a:p>
          <a:p>
            <a:pPr lvl="1" algn="just"/>
            <a:r>
              <a:rPr lang="fr-FR" dirty="0"/>
              <a:t>l</a:t>
            </a:r>
            <a:r>
              <a:rPr lang="fr-FR" dirty="0" smtClean="0"/>
              <a:t>’Ecole </a:t>
            </a:r>
            <a:r>
              <a:rPr lang="fr-FR" dirty="0"/>
              <a:t>est le lieu de la République où ses valeurs et principes fondateurs doivent assurer </a:t>
            </a:r>
            <a:r>
              <a:rPr lang="fr-FR" dirty="0" smtClean="0"/>
              <a:t>l’avenir des enfants et des jeunes. </a:t>
            </a:r>
            <a:r>
              <a:rPr lang="fr-FR" dirty="0"/>
              <a:t>L’Ecole forme les citoyens de demain. </a:t>
            </a:r>
            <a:endParaRPr lang="fr-FR" dirty="0" smtClean="0"/>
          </a:p>
          <a:p>
            <a:pPr lvl="1" algn="just"/>
            <a:r>
              <a:rPr lang="fr-FR" dirty="0"/>
              <a:t>c</a:t>
            </a:r>
            <a:r>
              <a:rPr lang="fr-FR" dirty="0" smtClean="0"/>
              <a:t>e </a:t>
            </a:r>
            <a:r>
              <a:rPr lang="fr-FR" dirty="0"/>
              <a:t>sont </a:t>
            </a:r>
            <a:r>
              <a:rPr lang="fr-FR" dirty="0" smtClean="0"/>
              <a:t>nos enfants et nos jeunes </a:t>
            </a:r>
            <a:r>
              <a:rPr lang="fr-FR" dirty="0"/>
              <a:t>qui devront porter et transmettre à leur tour la conscience de l’importance de ces principes pour la solidarité de notre société autour de son bien commun de liberté, égalité et fraternité. </a:t>
            </a:r>
            <a:endParaRPr lang="fr-FR" dirty="0" smtClean="0"/>
          </a:p>
          <a:p>
            <a:pPr algn="just"/>
            <a:r>
              <a:rPr lang="fr-FR" dirty="0" smtClean="0"/>
              <a:t>L’Ecole doit garantir ces principes </a:t>
            </a:r>
            <a:r>
              <a:rPr lang="fr-FR" dirty="0"/>
              <a:t>et de les faire </a:t>
            </a:r>
            <a:r>
              <a:rPr lang="fr-FR" dirty="0" smtClean="0"/>
              <a:t>vivre. C’est pourquoi les élèves sont éveillés à </a:t>
            </a:r>
            <a:r>
              <a:rPr lang="fr-FR" dirty="0"/>
              <a:t>une liberté de conscience, d’expression et d’action responsable, respectueuse du pluralisme des convictions mais aussi de la personne et des biens </a:t>
            </a:r>
            <a:r>
              <a:rPr lang="fr-FR" dirty="0" smtClean="0"/>
              <a:t>d’autrui.</a:t>
            </a:r>
            <a:endParaRPr lang="fr-FR" dirty="0"/>
          </a:p>
        </p:txBody>
      </p:sp>
      <p:sp>
        <p:nvSpPr>
          <p:cNvPr id="7" name="Espace réservé du contenu 2"/>
          <p:cNvSpPr txBox="1">
            <a:spLocks/>
          </p:cNvSpPr>
          <p:nvPr/>
        </p:nvSpPr>
        <p:spPr>
          <a:xfrm>
            <a:off x="2424428" y="91090"/>
            <a:ext cx="9558196" cy="1537685"/>
          </a:xfrm>
          <a:prstGeom prst="rect">
            <a:avLst/>
          </a:prstGeom>
          <a:solidFill>
            <a:srgbClr val="FF0066"/>
          </a:solidFill>
          <a:ln>
            <a:solidFill>
              <a:srgbClr val="FF0066"/>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5</a:t>
            </a:r>
          </a:p>
          <a:p>
            <a:pPr marL="0" indent="0" algn="just">
              <a:buFont typeface="Arial" panose="020B0604020202020204" pitchFamily="34" charset="0"/>
              <a:buNone/>
            </a:pPr>
            <a:r>
              <a:rPr lang="fr-FR" b="1" dirty="0" smtClean="0">
                <a:solidFill>
                  <a:schemeClr val="bg1"/>
                </a:solidFill>
              </a:rPr>
              <a:t>La République assure dans les établissements scolaires le respect de chacun de ces principes </a:t>
            </a:r>
            <a:endParaRPr lang="fr-FR" dirty="0" smtClean="0">
              <a:solidFill>
                <a:schemeClr val="bg1"/>
              </a:solidFill>
            </a:endParaRPr>
          </a:p>
          <a:p>
            <a:endParaRPr lang="fr-FR" dirty="0"/>
          </a:p>
        </p:txBody>
      </p:sp>
    </p:spTree>
    <p:extLst>
      <p:ext uri="{BB962C8B-B14F-4D97-AF65-F5344CB8AC3E}">
        <p14:creationId xmlns:p14="http://schemas.microsoft.com/office/powerpoint/2010/main" xmlns="" val="1120999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306471"/>
            <a:ext cx="11696020" cy="45515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t>L’Ecole est laïque </a:t>
            </a:r>
            <a:r>
              <a:rPr lang="fr-FR" dirty="0" smtClean="0"/>
              <a:t>: </a:t>
            </a:r>
            <a:r>
              <a:rPr lang="fr-FR" dirty="0"/>
              <a:t>elle </a:t>
            </a:r>
            <a:r>
              <a:rPr lang="fr-FR" dirty="0" smtClean="0"/>
              <a:t> </a:t>
            </a:r>
            <a:r>
              <a:rPr lang="fr-FR" b="1" dirty="0">
                <a:solidFill>
                  <a:schemeClr val="accent5">
                    <a:lumMod val="75000"/>
                  </a:schemeClr>
                </a:solidFill>
              </a:rPr>
              <a:t>protège de tout prosélytisme et de toute pression qui </a:t>
            </a:r>
            <a:r>
              <a:rPr lang="fr-FR" b="1" dirty="0" smtClean="0">
                <a:solidFill>
                  <a:schemeClr val="accent5">
                    <a:lumMod val="75000"/>
                  </a:schemeClr>
                </a:solidFill>
              </a:rPr>
              <a:t>empêcheraient les élèves </a:t>
            </a:r>
            <a:r>
              <a:rPr lang="fr-FR" b="1" dirty="0">
                <a:solidFill>
                  <a:schemeClr val="accent5">
                    <a:lumMod val="75000"/>
                  </a:schemeClr>
                </a:solidFill>
              </a:rPr>
              <a:t>de faire leurs propres </a:t>
            </a:r>
            <a:r>
              <a:rPr lang="fr-FR" b="1" dirty="0" smtClean="0">
                <a:solidFill>
                  <a:schemeClr val="accent5">
                    <a:lumMod val="75000"/>
                  </a:schemeClr>
                </a:solidFill>
              </a:rPr>
              <a:t>choix</a:t>
            </a:r>
            <a:r>
              <a:rPr lang="fr-FR" dirty="0" smtClean="0"/>
              <a:t>. </a:t>
            </a:r>
            <a:r>
              <a:rPr lang="fr-FR" dirty="0"/>
              <a:t>C’est une école de la </a:t>
            </a:r>
            <a:r>
              <a:rPr lang="fr-FR" dirty="0" smtClean="0"/>
              <a:t>liberté qui : </a:t>
            </a:r>
          </a:p>
          <a:p>
            <a:pPr lvl="1" algn="just"/>
            <a:r>
              <a:rPr lang="fr-FR" dirty="0" smtClean="0"/>
              <a:t>offre </a:t>
            </a:r>
            <a:r>
              <a:rPr lang="fr-FR" dirty="0"/>
              <a:t>à l’élève les </a:t>
            </a:r>
            <a:r>
              <a:rPr lang="fr-FR" b="1" dirty="0" smtClean="0">
                <a:solidFill>
                  <a:schemeClr val="accent5">
                    <a:lumMod val="75000"/>
                  </a:schemeClr>
                </a:solidFill>
              </a:rPr>
              <a:t>conditions</a:t>
            </a:r>
            <a:r>
              <a:rPr lang="fr-FR" i="1" dirty="0" smtClean="0"/>
              <a:t> </a:t>
            </a:r>
            <a:r>
              <a:rPr lang="fr-FR" dirty="0" smtClean="0"/>
              <a:t>de </a:t>
            </a:r>
            <a:r>
              <a:rPr lang="fr-FR" dirty="0"/>
              <a:t>découverte de soi et d’ouverture au monde, d’accomplissement et d’épanouissement. </a:t>
            </a:r>
          </a:p>
          <a:p>
            <a:pPr lvl="1" algn="just"/>
            <a:r>
              <a:rPr lang="fr-FR" dirty="0"/>
              <a:t>q</a:t>
            </a:r>
            <a:r>
              <a:rPr lang="fr-FR" dirty="0" smtClean="0"/>
              <a:t>ui forme </a:t>
            </a:r>
            <a:r>
              <a:rPr lang="fr-FR" dirty="0"/>
              <a:t>des femmes et des hommes capables de penser par </a:t>
            </a:r>
            <a:r>
              <a:rPr lang="fr-FR" dirty="0" smtClean="0"/>
              <a:t>eux‐mêmes.</a:t>
            </a:r>
            <a:endParaRPr lang="fr-FR" dirty="0"/>
          </a:p>
          <a:p>
            <a:pPr lvl="1" algn="just"/>
            <a:r>
              <a:rPr lang="fr-FR" dirty="0"/>
              <a:t>q</a:t>
            </a:r>
            <a:r>
              <a:rPr lang="fr-FR" dirty="0" smtClean="0"/>
              <a:t>ui donne </a:t>
            </a:r>
            <a:r>
              <a:rPr lang="fr-FR" dirty="0"/>
              <a:t>à ses élèves les outils intellectuels et culturels qui leur permettront de devenir plus tard des citoyens actifs et responsables, des êtres humains singuliers, conscients et </a:t>
            </a:r>
            <a:r>
              <a:rPr lang="fr-FR" dirty="0" smtClean="0"/>
              <a:t>créatifs. </a:t>
            </a:r>
            <a:endParaRPr lang="fr-FR" dirty="0"/>
          </a:p>
        </p:txBody>
      </p:sp>
      <p:sp>
        <p:nvSpPr>
          <p:cNvPr id="7" name="Espace réservé du contenu 2"/>
          <p:cNvSpPr txBox="1">
            <a:spLocks/>
          </p:cNvSpPr>
          <p:nvPr/>
        </p:nvSpPr>
        <p:spPr>
          <a:xfrm>
            <a:off x="2424428" y="91090"/>
            <a:ext cx="9558196" cy="2033401"/>
          </a:xfrm>
          <a:prstGeom prst="rect">
            <a:avLst/>
          </a:prstGeom>
          <a:solidFill>
            <a:schemeClr val="accent5">
              <a:lumMod val="75000"/>
            </a:schemeClr>
          </a:soli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6</a:t>
            </a:r>
          </a:p>
          <a:p>
            <a:pPr marL="0" indent="0" algn="just">
              <a:buFont typeface="Arial" panose="020B0604020202020204" pitchFamily="34" charset="0"/>
              <a:buNone/>
            </a:pPr>
            <a:r>
              <a:rPr lang="fr-FR" b="1" dirty="0" smtClean="0">
                <a:solidFill>
                  <a:schemeClr val="bg1"/>
                </a:solidFill>
              </a:rPr>
              <a:t>La laïcité de l’École offre aux élèves les conditions pour forger leur personnalité, exercer leur libre arbitre et faire l'apprentissage de la citoyenneté. Elle les protège de tout prosélytisme et de toute pression qui les empêcheraient de faire leurs propres choix. </a:t>
            </a:r>
            <a:endParaRPr lang="fr-FR" dirty="0" smtClean="0">
              <a:solidFill>
                <a:schemeClr val="bg1"/>
              </a:solidFill>
            </a:endParaRPr>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xmlns="" val="1381204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1892133"/>
            <a:ext cx="11696020" cy="45515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smtClean="0"/>
              <a:t>L’Ecole transmet à l’élève une culture constituée par </a:t>
            </a:r>
            <a:r>
              <a:rPr lang="fr-FR" dirty="0"/>
              <a:t>un socle commun de connaissances, de compétences et de culture. </a:t>
            </a:r>
            <a:endParaRPr lang="fr-FR" dirty="0" smtClean="0"/>
          </a:p>
          <a:p>
            <a:pPr algn="just"/>
            <a:r>
              <a:rPr lang="fr-FR" dirty="0" smtClean="0"/>
              <a:t>La </a:t>
            </a:r>
            <a:r>
              <a:rPr lang="fr-FR" dirty="0"/>
              <a:t>laïcité de l’Ecole garantit que cette </a:t>
            </a:r>
            <a:r>
              <a:rPr lang="fr-FR" b="1" dirty="0" smtClean="0">
                <a:solidFill>
                  <a:srgbClr val="FF0000"/>
                </a:solidFill>
              </a:rPr>
              <a:t>culture </a:t>
            </a:r>
            <a:r>
              <a:rPr lang="fr-FR" b="1" dirty="0">
                <a:solidFill>
                  <a:srgbClr val="FF0000"/>
                </a:solidFill>
              </a:rPr>
              <a:t>commune et </a:t>
            </a:r>
            <a:r>
              <a:rPr lang="fr-FR" b="1" dirty="0" smtClean="0">
                <a:solidFill>
                  <a:srgbClr val="FF0000"/>
                </a:solidFill>
              </a:rPr>
              <a:t>partagée</a:t>
            </a:r>
            <a:r>
              <a:rPr lang="fr-FR" dirty="0" smtClean="0"/>
              <a:t> </a:t>
            </a:r>
            <a:r>
              <a:rPr lang="fr-FR" dirty="0"/>
              <a:t>laisse l’élève entièrement libre de ses convictions, </a:t>
            </a:r>
          </a:p>
          <a:p>
            <a:pPr algn="just"/>
            <a:r>
              <a:rPr lang="fr-FR" dirty="0"/>
              <a:t>La laïcité de l’Ecole </a:t>
            </a:r>
            <a:r>
              <a:rPr lang="fr-FR" dirty="0" smtClean="0"/>
              <a:t>donne </a:t>
            </a:r>
            <a:r>
              <a:rPr lang="fr-FR" dirty="0"/>
              <a:t>les moyens </a:t>
            </a:r>
            <a:r>
              <a:rPr lang="fr-FR" dirty="0" smtClean="0"/>
              <a:t>à l’élève d’exercer une </a:t>
            </a:r>
            <a:r>
              <a:rPr lang="fr-FR" dirty="0"/>
              <a:t>liberté personnelle et éclairée. </a:t>
            </a:r>
            <a:endParaRPr lang="fr-FR" dirty="0" smtClean="0"/>
          </a:p>
          <a:p>
            <a:pPr algn="just"/>
            <a:r>
              <a:rPr lang="fr-FR" dirty="0" smtClean="0"/>
              <a:t>Les </a:t>
            </a:r>
            <a:r>
              <a:rPr lang="fr-FR" dirty="0"/>
              <a:t>enseignements relatifs aux faits religieux ne portent pas de jugement sur la question d’une vérité des différentes croyances. </a:t>
            </a:r>
          </a:p>
        </p:txBody>
      </p:sp>
      <p:sp>
        <p:nvSpPr>
          <p:cNvPr id="7" name="Espace réservé du contenu 2"/>
          <p:cNvSpPr txBox="1">
            <a:spLocks/>
          </p:cNvSpPr>
          <p:nvPr/>
        </p:nvSpPr>
        <p:spPr>
          <a:xfrm>
            <a:off x="2424428" y="91090"/>
            <a:ext cx="9558196" cy="1551973"/>
          </a:xfrm>
          <a:prstGeom prst="rect">
            <a:avLst/>
          </a:prstGeom>
          <a:solidFill>
            <a:srgbClr val="FF0000"/>
          </a:solidFill>
          <a:ln>
            <a:solidFill>
              <a:srgbClr val="FF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7</a:t>
            </a:r>
          </a:p>
          <a:p>
            <a:pPr marL="0" indent="0" algn="just">
              <a:buFont typeface="Arial" panose="020B0604020202020204" pitchFamily="34" charset="0"/>
              <a:buNone/>
            </a:pPr>
            <a:r>
              <a:rPr lang="fr-FR" b="1" dirty="0" smtClean="0">
                <a:solidFill>
                  <a:schemeClr val="bg1"/>
                </a:solidFill>
              </a:rPr>
              <a:t>La laïcité assure aux élèves l’accès à une culture commune et partagée. </a:t>
            </a:r>
            <a:endParaRPr lang="fr-FR" dirty="0" smtClean="0">
              <a:solidFill>
                <a:schemeClr val="bg1"/>
              </a:solidFill>
            </a:endParaRPr>
          </a:p>
          <a:p>
            <a:endParaRPr lang="fr-FR" dirty="0"/>
          </a:p>
        </p:txBody>
      </p:sp>
    </p:spTree>
    <p:extLst>
      <p:ext uri="{BB962C8B-B14F-4D97-AF65-F5344CB8AC3E}">
        <p14:creationId xmlns:p14="http://schemas.microsoft.com/office/powerpoint/2010/main" xmlns="" val="1353556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124491"/>
            <a:ext cx="11696020" cy="52907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smtClean="0"/>
              <a:t>L’Ecole </a:t>
            </a:r>
            <a:r>
              <a:rPr lang="fr-FR" dirty="0"/>
              <a:t>laïque </a:t>
            </a:r>
            <a:r>
              <a:rPr lang="fr-FR" b="1" dirty="0" smtClean="0">
                <a:solidFill>
                  <a:srgbClr val="008080"/>
                </a:solidFill>
              </a:rPr>
              <a:t>permet </a:t>
            </a:r>
            <a:r>
              <a:rPr lang="fr-FR" b="1" dirty="0">
                <a:solidFill>
                  <a:srgbClr val="008080"/>
                </a:solidFill>
              </a:rPr>
              <a:t>l’exercice de la liberté d’expression des </a:t>
            </a:r>
            <a:r>
              <a:rPr lang="fr-FR" b="1" dirty="0" smtClean="0">
                <a:solidFill>
                  <a:srgbClr val="008080"/>
                </a:solidFill>
              </a:rPr>
              <a:t>élèves </a:t>
            </a:r>
            <a:r>
              <a:rPr lang="fr-FR" dirty="0" smtClean="0"/>
              <a:t>: la laïcité permet de maintenir un équilibre entre les libertés et l’ordre, la justice. Le rôle de l’Ecole laïque est de faire prendre conscience de ce nécessaire équilibre. Il faut prendre conscience : </a:t>
            </a:r>
            <a:endParaRPr lang="fr-FR" dirty="0"/>
          </a:p>
          <a:p>
            <a:pPr lvl="1" algn="just"/>
            <a:r>
              <a:rPr lang="fr-FR" dirty="0" smtClean="0"/>
              <a:t>du respect </a:t>
            </a:r>
            <a:r>
              <a:rPr lang="fr-FR" dirty="0"/>
              <a:t>d’autrui et de la </a:t>
            </a:r>
            <a:r>
              <a:rPr lang="fr-FR" dirty="0" smtClean="0"/>
              <a:t>loi</a:t>
            </a:r>
          </a:p>
          <a:p>
            <a:pPr lvl="1" algn="just"/>
            <a:r>
              <a:rPr lang="fr-FR" dirty="0" smtClean="0"/>
              <a:t>du </a:t>
            </a:r>
            <a:r>
              <a:rPr lang="fr-FR" dirty="0"/>
              <a:t>respect </a:t>
            </a:r>
            <a:r>
              <a:rPr lang="fr-FR" b="1" dirty="0" smtClean="0">
                <a:solidFill>
                  <a:srgbClr val="008080"/>
                </a:solidFill>
              </a:rPr>
              <a:t>du </a:t>
            </a:r>
            <a:r>
              <a:rPr lang="fr-FR" b="1" dirty="0">
                <a:solidFill>
                  <a:srgbClr val="008080"/>
                </a:solidFill>
              </a:rPr>
              <a:t>bon fonctionnement de </a:t>
            </a:r>
            <a:r>
              <a:rPr lang="fr-FR" b="1" dirty="0" smtClean="0">
                <a:solidFill>
                  <a:srgbClr val="008080"/>
                </a:solidFill>
              </a:rPr>
              <a:t>l’Ecole</a:t>
            </a:r>
            <a:r>
              <a:rPr lang="fr-FR" dirty="0" smtClean="0"/>
              <a:t>. </a:t>
            </a:r>
            <a:r>
              <a:rPr lang="fr-FR" dirty="0"/>
              <a:t>Ce fonctionnement repose sur des </a:t>
            </a:r>
            <a:r>
              <a:rPr lang="fr-FR" dirty="0" smtClean="0"/>
              <a:t>règles.</a:t>
            </a:r>
          </a:p>
          <a:p>
            <a:pPr lvl="2" algn="just"/>
            <a:r>
              <a:rPr lang="fr-FR" dirty="0" smtClean="0"/>
              <a:t>il </a:t>
            </a:r>
            <a:r>
              <a:rPr lang="fr-FR" dirty="0"/>
              <a:t>est interdit aux personnels comme aux élèves d’afficher des signes ou des tenues manifestant ostensiblement une appartenance </a:t>
            </a:r>
            <a:r>
              <a:rPr lang="fr-FR" dirty="0" smtClean="0"/>
              <a:t>religieuse</a:t>
            </a:r>
          </a:p>
          <a:p>
            <a:pPr lvl="2" algn="just"/>
            <a:r>
              <a:rPr lang="fr-FR" dirty="0" smtClean="0"/>
              <a:t>il est interdit de </a:t>
            </a:r>
            <a:r>
              <a:rPr lang="fr-FR" dirty="0"/>
              <a:t>faire le prosélytisme d’opinions politiques ou religieuses. </a:t>
            </a:r>
            <a:endParaRPr lang="fr-FR" dirty="0" smtClean="0"/>
          </a:p>
        </p:txBody>
      </p:sp>
      <p:sp>
        <p:nvSpPr>
          <p:cNvPr id="7" name="Espace réservé du contenu 2"/>
          <p:cNvSpPr txBox="1">
            <a:spLocks/>
          </p:cNvSpPr>
          <p:nvPr/>
        </p:nvSpPr>
        <p:spPr>
          <a:xfrm>
            <a:off x="2424428" y="91091"/>
            <a:ext cx="9558196" cy="1909159"/>
          </a:xfrm>
          <a:prstGeom prst="rect">
            <a:avLst/>
          </a:prstGeom>
          <a:solidFill>
            <a:srgbClr val="008080"/>
          </a:solidFill>
          <a:ln>
            <a:solidFill>
              <a:srgbClr val="008080"/>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8</a:t>
            </a:r>
          </a:p>
          <a:p>
            <a:pPr marL="0" indent="0" algn="just">
              <a:buFont typeface="Arial" panose="020B0604020202020204" pitchFamily="34" charset="0"/>
              <a:buNone/>
            </a:pPr>
            <a:r>
              <a:rPr lang="fr-FR" b="1" dirty="0" smtClean="0">
                <a:solidFill>
                  <a:schemeClr val="bg1"/>
                </a:solidFill>
              </a:rPr>
              <a:t>La laïcité permet l'exercice de la liberté d'expression des élèves dans la limite du bon fonctionnement de l’Ecole comme du respect des valeurs républicaines et du pluralisme des convictions. </a:t>
            </a:r>
            <a:endParaRPr lang="fr-FR" dirty="0" smtClean="0">
              <a:solidFill>
                <a:schemeClr val="bg1"/>
              </a:solidFill>
            </a:endParaRPr>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xmlns="" val="1512293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124491"/>
            <a:ext cx="11696020" cy="52907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smtClean="0"/>
              <a:t>L’Ecole </a:t>
            </a:r>
            <a:r>
              <a:rPr lang="fr-FR" dirty="0"/>
              <a:t>laïque </a:t>
            </a:r>
            <a:r>
              <a:rPr lang="fr-FR" b="1" dirty="0" smtClean="0">
                <a:solidFill>
                  <a:srgbClr val="008080"/>
                </a:solidFill>
              </a:rPr>
              <a:t>permet </a:t>
            </a:r>
            <a:r>
              <a:rPr lang="fr-FR" b="1" dirty="0">
                <a:solidFill>
                  <a:srgbClr val="008080"/>
                </a:solidFill>
              </a:rPr>
              <a:t>l’exercice de la liberté d’expression des </a:t>
            </a:r>
            <a:r>
              <a:rPr lang="fr-FR" b="1" dirty="0" smtClean="0">
                <a:solidFill>
                  <a:srgbClr val="008080"/>
                </a:solidFill>
              </a:rPr>
              <a:t>élèves </a:t>
            </a:r>
            <a:r>
              <a:rPr lang="fr-FR" dirty="0" smtClean="0"/>
              <a:t>: la laïcité permet de maintenir un équilibre entre les libertés et l’ordre, la justice. Le rôle de l’Ecole laïque est de faire prendre conscience de ce nécessaire équilibre. </a:t>
            </a:r>
          </a:p>
          <a:p>
            <a:pPr algn="just"/>
            <a:r>
              <a:rPr lang="fr-FR" dirty="0" smtClean="0"/>
              <a:t>Le </a:t>
            </a:r>
            <a:r>
              <a:rPr lang="fr-FR" b="1" dirty="0" smtClean="0">
                <a:solidFill>
                  <a:srgbClr val="008080"/>
                </a:solidFill>
              </a:rPr>
              <a:t>respect du pluralisme des convictions </a:t>
            </a:r>
            <a:r>
              <a:rPr lang="fr-FR" dirty="0" smtClean="0"/>
              <a:t>est une règle qui cadre les relations </a:t>
            </a:r>
            <a:r>
              <a:rPr lang="fr-FR" dirty="0"/>
              <a:t>entre personnels et élèves, mais aussi entre les </a:t>
            </a:r>
            <a:r>
              <a:rPr lang="fr-FR" dirty="0" smtClean="0"/>
              <a:t>personnels.</a:t>
            </a:r>
          </a:p>
        </p:txBody>
      </p:sp>
      <p:sp>
        <p:nvSpPr>
          <p:cNvPr id="7" name="Espace réservé du contenu 2"/>
          <p:cNvSpPr txBox="1">
            <a:spLocks/>
          </p:cNvSpPr>
          <p:nvPr/>
        </p:nvSpPr>
        <p:spPr>
          <a:xfrm>
            <a:off x="2424428" y="91091"/>
            <a:ext cx="9558196" cy="1909159"/>
          </a:xfrm>
          <a:prstGeom prst="rect">
            <a:avLst/>
          </a:prstGeom>
          <a:solidFill>
            <a:srgbClr val="008080"/>
          </a:solidFill>
          <a:ln>
            <a:solidFill>
              <a:srgbClr val="008080"/>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8</a:t>
            </a:r>
          </a:p>
          <a:p>
            <a:pPr marL="0" indent="0" algn="just">
              <a:buFont typeface="Arial" panose="020B0604020202020204" pitchFamily="34" charset="0"/>
              <a:buNone/>
            </a:pPr>
            <a:r>
              <a:rPr lang="fr-FR" b="1" dirty="0" smtClean="0">
                <a:solidFill>
                  <a:schemeClr val="bg1"/>
                </a:solidFill>
              </a:rPr>
              <a:t>La laïcité permet l'exercice de la liberté d'expression des élèves dans la limite du bon fonctionnement de l’Ecole comme du respect des valeurs républicaines et du pluralisme des convictions. </a:t>
            </a:r>
            <a:endParaRPr lang="fr-FR" dirty="0" smtClean="0">
              <a:solidFill>
                <a:schemeClr val="bg1"/>
              </a:solidFill>
            </a:endParaRPr>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xmlns="" val="2123106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124491"/>
            <a:ext cx="11696020" cy="52907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smtClean="0"/>
              <a:t>L’Ecole </a:t>
            </a:r>
            <a:r>
              <a:rPr lang="fr-FR" dirty="0"/>
              <a:t>laïque </a:t>
            </a:r>
            <a:r>
              <a:rPr lang="fr-FR" b="1" dirty="0" smtClean="0">
                <a:solidFill>
                  <a:srgbClr val="008080"/>
                </a:solidFill>
              </a:rPr>
              <a:t>permet </a:t>
            </a:r>
            <a:r>
              <a:rPr lang="fr-FR" b="1" dirty="0">
                <a:solidFill>
                  <a:srgbClr val="008080"/>
                </a:solidFill>
              </a:rPr>
              <a:t>l’exercice de la liberté d’expression des </a:t>
            </a:r>
            <a:r>
              <a:rPr lang="fr-FR" b="1" dirty="0" smtClean="0">
                <a:solidFill>
                  <a:srgbClr val="008080"/>
                </a:solidFill>
              </a:rPr>
              <a:t>élèves </a:t>
            </a:r>
          </a:p>
          <a:p>
            <a:pPr algn="just"/>
            <a:r>
              <a:rPr lang="fr-FR" dirty="0" smtClean="0"/>
              <a:t>Le </a:t>
            </a:r>
            <a:r>
              <a:rPr lang="fr-FR" b="1" dirty="0" smtClean="0">
                <a:solidFill>
                  <a:srgbClr val="008080"/>
                </a:solidFill>
              </a:rPr>
              <a:t>respect du pluralisme des convictions </a:t>
            </a:r>
            <a:r>
              <a:rPr lang="fr-FR" dirty="0" smtClean="0"/>
              <a:t>est une règle qui cadre les relations </a:t>
            </a:r>
            <a:r>
              <a:rPr lang="fr-FR" dirty="0"/>
              <a:t>entre personnels et élèves, mais aussi entre les </a:t>
            </a:r>
            <a:r>
              <a:rPr lang="fr-FR" dirty="0" smtClean="0"/>
              <a:t>personnels.</a:t>
            </a:r>
          </a:p>
          <a:p>
            <a:pPr algn="just"/>
            <a:r>
              <a:rPr lang="fr-FR" dirty="0" smtClean="0"/>
              <a:t>Le </a:t>
            </a:r>
            <a:r>
              <a:rPr lang="fr-FR" b="1" dirty="0" smtClean="0">
                <a:solidFill>
                  <a:srgbClr val="008080"/>
                </a:solidFill>
              </a:rPr>
              <a:t>bon </a:t>
            </a:r>
            <a:r>
              <a:rPr lang="fr-FR" b="1" dirty="0">
                <a:solidFill>
                  <a:srgbClr val="008080"/>
                </a:solidFill>
              </a:rPr>
              <a:t>fonctionnement de </a:t>
            </a:r>
            <a:r>
              <a:rPr lang="fr-FR" b="1" dirty="0" smtClean="0">
                <a:solidFill>
                  <a:srgbClr val="008080"/>
                </a:solidFill>
              </a:rPr>
              <a:t>l’école</a:t>
            </a:r>
            <a:r>
              <a:rPr lang="fr-FR" dirty="0" smtClean="0"/>
              <a:t> autorise la pratique du </a:t>
            </a:r>
            <a:r>
              <a:rPr lang="fr-FR" dirty="0"/>
              <a:t>débat </a:t>
            </a:r>
            <a:r>
              <a:rPr lang="fr-FR" dirty="0" smtClean="0"/>
              <a:t>mais ce </a:t>
            </a:r>
            <a:r>
              <a:rPr lang="fr-FR" b="1" dirty="0">
                <a:solidFill>
                  <a:srgbClr val="008080"/>
                </a:solidFill>
              </a:rPr>
              <a:t>bon fonctionnement de l’école </a:t>
            </a:r>
            <a:r>
              <a:rPr lang="fr-FR" dirty="0" smtClean="0"/>
              <a:t>est fragilisé si quelqu’un tente d’imposer </a:t>
            </a:r>
            <a:r>
              <a:rPr lang="fr-FR" dirty="0"/>
              <a:t>par la force ses convictions personnelles à autrui. </a:t>
            </a:r>
            <a:endParaRPr lang="fr-FR" dirty="0" smtClean="0"/>
          </a:p>
          <a:p>
            <a:pPr algn="just"/>
            <a:r>
              <a:rPr lang="fr-FR" dirty="0" smtClean="0"/>
              <a:t>Chacun </a:t>
            </a:r>
            <a:r>
              <a:rPr lang="fr-FR" dirty="0"/>
              <a:t>dans l’Ecole doit se sentir libre de </a:t>
            </a:r>
            <a:r>
              <a:rPr lang="fr-FR" dirty="0" smtClean="0"/>
              <a:t>s’exprimer, ce qui suppose de s’imposer des limites nécessaires au </a:t>
            </a:r>
            <a:r>
              <a:rPr lang="fr-FR" b="1" dirty="0">
                <a:solidFill>
                  <a:srgbClr val="008080"/>
                </a:solidFill>
              </a:rPr>
              <a:t>bon fonctionnement de </a:t>
            </a:r>
            <a:r>
              <a:rPr lang="fr-FR" b="1" dirty="0" smtClean="0">
                <a:solidFill>
                  <a:srgbClr val="008080"/>
                </a:solidFill>
              </a:rPr>
              <a:t>l’école </a:t>
            </a:r>
            <a:r>
              <a:rPr lang="fr-FR" dirty="0" smtClean="0"/>
              <a:t>: </a:t>
            </a:r>
            <a:r>
              <a:rPr lang="fr-FR" dirty="0"/>
              <a:t>l’écoute d’autrui, la politesse envers lui et l’expression de ses convictions, la tolérance et la bienveillance envers ce qu’il dit et ce qu’il est. </a:t>
            </a:r>
          </a:p>
        </p:txBody>
      </p:sp>
      <p:sp>
        <p:nvSpPr>
          <p:cNvPr id="7" name="Espace réservé du contenu 2"/>
          <p:cNvSpPr txBox="1">
            <a:spLocks/>
          </p:cNvSpPr>
          <p:nvPr/>
        </p:nvSpPr>
        <p:spPr>
          <a:xfrm>
            <a:off x="2424428" y="91091"/>
            <a:ext cx="9558196" cy="1909159"/>
          </a:xfrm>
          <a:prstGeom prst="rect">
            <a:avLst/>
          </a:prstGeom>
          <a:solidFill>
            <a:srgbClr val="008080"/>
          </a:solidFill>
          <a:ln>
            <a:solidFill>
              <a:srgbClr val="008080"/>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8</a:t>
            </a:r>
          </a:p>
          <a:p>
            <a:pPr marL="0" indent="0" algn="just">
              <a:buFont typeface="Arial" panose="020B0604020202020204" pitchFamily="34" charset="0"/>
              <a:buNone/>
            </a:pPr>
            <a:r>
              <a:rPr lang="fr-FR" b="1" dirty="0" smtClean="0">
                <a:solidFill>
                  <a:schemeClr val="bg1"/>
                </a:solidFill>
              </a:rPr>
              <a:t>La laïcité permet l'exercice de la liberté d'expression des élèves dans la limite du bon fonctionnement de l’Ecole comme du respect des valeurs républicaines et du pluralisme des convictions. </a:t>
            </a:r>
            <a:endParaRPr lang="fr-FR" dirty="0" smtClean="0">
              <a:solidFill>
                <a:schemeClr val="bg1"/>
              </a:solidFill>
            </a:endParaRPr>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xmlns="" val="1290798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01248" y="849213"/>
            <a:ext cx="9558196" cy="1213150"/>
          </a:xfrm>
        </p:spPr>
        <p:txBody>
          <a:bodyPr>
            <a:noAutofit/>
          </a:bodyPr>
          <a:lstStyle/>
          <a:p>
            <a:pPr marL="0" indent="0" algn="ctr"/>
            <a:r>
              <a:rPr lang="fr-FR" sz="4800" b="1" dirty="0">
                <a:solidFill>
                  <a:srgbClr val="C00000"/>
                </a:solidFill>
              </a:rPr>
              <a:t>LA REPUBLIQUE EST LAIQUE</a:t>
            </a:r>
            <a:br>
              <a:rPr lang="fr-FR" sz="4800" b="1" dirty="0">
                <a:solidFill>
                  <a:srgbClr val="C00000"/>
                </a:solidFill>
              </a:rPr>
            </a:br>
            <a:r>
              <a:rPr lang="fr-FR" sz="4800" b="1" dirty="0" smtClean="0">
                <a:solidFill>
                  <a:srgbClr val="C00000"/>
                </a:solidFill>
              </a:rPr>
              <a:t> </a:t>
            </a:r>
            <a:br>
              <a:rPr lang="fr-FR" sz="4800" b="1" dirty="0" smtClean="0">
                <a:solidFill>
                  <a:srgbClr val="C00000"/>
                </a:solidFill>
              </a:rPr>
            </a:br>
            <a:r>
              <a:rPr lang="fr-FR" sz="4800" b="1" dirty="0" smtClean="0">
                <a:solidFill>
                  <a:srgbClr val="C00000"/>
                </a:solidFill>
              </a:rPr>
              <a:t>L’ECOLE </a:t>
            </a:r>
            <a:r>
              <a:rPr lang="fr-FR" sz="4800" b="1" dirty="0">
                <a:solidFill>
                  <a:srgbClr val="C00000"/>
                </a:solidFill>
              </a:rPr>
              <a:t>EST LAIQUE</a:t>
            </a:r>
            <a:br>
              <a:rPr lang="fr-FR" sz="4800" b="1" dirty="0">
                <a:solidFill>
                  <a:srgbClr val="C00000"/>
                </a:solidFill>
              </a:rPr>
            </a:br>
            <a:endParaRPr lang="fr-FR" sz="4800" b="1" dirty="0">
              <a:solidFill>
                <a:schemeClr val="accent1">
                  <a:lumMod val="75000"/>
                </a:schemeClr>
              </a:solidFill>
            </a:endParaRPr>
          </a:p>
        </p:txBody>
      </p:sp>
      <p:sp>
        <p:nvSpPr>
          <p:cNvPr id="3" name="Espace réservé du contenu 2"/>
          <p:cNvSpPr>
            <a:spLocks noGrp="1"/>
          </p:cNvSpPr>
          <p:nvPr>
            <p:ph idx="1"/>
          </p:nvPr>
        </p:nvSpPr>
        <p:spPr>
          <a:xfrm>
            <a:off x="1114425" y="2286001"/>
            <a:ext cx="10387806" cy="4414837"/>
          </a:xfrm>
        </p:spPr>
        <p:txBody>
          <a:bodyPr>
            <a:normAutofit fontScale="92500"/>
          </a:bodyPr>
          <a:lstStyle/>
          <a:p>
            <a:pPr algn="just"/>
            <a:r>
              <a:rPr lang="fr-FR" dirty="0" smtClean="0"/>
              <a:t>La Charte de la laïcité présente un préambule et 15 articles pour définir ce qu’est une </a:t>
            </a:r>
            <a:r>
              <a:rPr lang="fr-FR" b="1" dirty="0" smtClean="0">
                <a:solidFill>
                  <a:srgbClr val="C00000"/>
                </a:solidFill>
              </a:rPr>
              <a:t>République laïque </a:t>
            </a:r>
            <a:r>
              <a:rPr lang="fr-FR" dirty="0" smtClean="0"/>
              <a:t>et ce qu’est </a:t>
            </a:r>
            <a:r>
              <a:rPr lang="fr-FR" b="1" dirty="0" smtClean="0">
                <a:solidFill>
                  <a:srgbClr val="C00000"/>
                </a:solidFill>
              </a:rPr>
              <a:t>l’Ecole laïque</a:t>
            </a:r>
          </a:p>
          <a:p>
            <a:pPr algn="just"/>
            <a:r>
              <a:rPr lang="fr-FR" dirty="0" smtClean="0"/>
              <a:t>Sont présentées les valeurs qui énoncent ce qui vaut pour les citoyens de la République et les membres de la communauté éducative</a:t>
            </a:r>
          </a:p>
          <a:p>
            <a:pPr algn="just"/>
            <a:r>
              <a:rPr lang="fr-FR" dirty="0" smtClean="0"/>
              <a:t>La Charte de la laïcité permet d’expliquer l’attachement aux valeurs de la République.</a:t>
            </a:r>
          </a:p>
          <a:p>
            <a:pPr lvl="0" algn="just"/>
            <a:r>
              <a:rPr lang="fr-FR" dirty="0"/>
              <a:t>Les </a:t>
            </a:r>
            <a:r>
              <a:rPr lang="fr-FR" dirty="0" smtClean="0"/>
              <a:t>articles 1 à 5 </a:t>
            </a:r>
            <a:r>
              <a:rPr lang="fr-FR" dirty="0"/>
              <a:t>rappellent les principes fondamentaux de la République indivisible, laïque, démocratique et </a:t>
            </a:r>
            <a:r>
              <a:rPr lang="fr-FR" dirty="0" smtClean="0"/>
              <a:t>sociale, et </a:t>
            </a:r>
            <a:r>
              <a:rPr lang="fr-FR" dirty="0"/>
              <a:t>en quoi la laïcité </a:t>
            </a:r>
            <a:r>
              <a:rPr lang="fr-FR" dirty="0" smtClean="0"/>
              <a:t>favorise l’épanouissement</a:t>
            </a:r>
            <a:r>
              <a:rPr lang="fr-FR" dirty="0"/>
              <a:t> </a:t>
            </a:r>
            <a:r>
              <a:rPr lang="fr-FR" dirty="0" smtClean="0"/>
              <a:t>des valeurs de liberté, d’égalité, de fraternité. </a:t>
            </a:r>
            <a:endParaRPr lang="fr-FR" dirty="0"/>
          </a:p>
          <a:p>
            <a:pPr lvl="0" algn="just"/>
            <a:r>
              <a:rPr lang="fr-FR" dirty="0"/>
              <a:t>Les </a:t>
            </a:r>
            <a:r>
              <a:rPr lang="fr-FR" dirty="0" smtClean="0"/>
              <a:t>articles 6 à 15 </a:t>
            </a:r>
            <a:r>
              <a:rPr lang="fr-FR" dirty="0"/>
              <a:t>expliquent ce que doit être la laïcité de </a:t>
            </a:r>
            <a:r>
              <a:rPr lang="fr-FR" dirty="0" smtClean="0"/>
              <a:t>l’Ecole.</a:t>
            </a:r>
            <a:endParaRPr lang="fr-FR" dirty="0"/>
          </a:p>
          <a:p>
            <a:pPr algn="just"/>
            <a:endParaRPr lang="fr-FR" dirty="0"/>
          </a:p>
        </p:txBody>
      </p:sp>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99485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020721"/>
            <a:ext cx="11696020" cy="48372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t>La </a:t>
            </a:r>
            <a:r>
              <a:rPr lang="fr-FR" dirty="0" smtClean="0"/>
              <a:t>laïcité est une valeur qui </a:t>
            </a:r>
            <a:r>
              <a:rPr lang="fr-FR" b="1" dirty="0">
                <a:solidFill>
                  <a:srgbClr val="FF0066"/>
                </a:solidFill>
              </a:rPr>
              <a:t>repose sur une culture du respect et de la compréhension de </a:t>
            </a:r>
            <a:r>
              <a:rPr lang="fr-FR" b="1" dirty="0" smtClean="0">
                <a:solidFill>
                  <a:srgbClr val="FF0066"/>
                </a:solidFill>
              </a:rPr>
              <a:t>l’autre</a:t>
            </a:r>
            <a:r>
              <a:rPr lang="fr-FR" dirty="0" smtClean="0"/>
              <a:t>, </a:t>
            </a:r>
          </a:p>
          <a:p>
            <a:pPr algn="just"/>
            <a:r>
              <a:rPr lang="fr-FR" dirty="0" smtClean="0"/>
              <a:t>La laïcité contribue à aider chacun à se construire une humanité et à construire pour chacun une </a:t>
            </a:r>
            <a:r>
              <a:rPr lang="fr-FR" dirty="0"/>
              <a:t>attitude morale constituée de petites et de grandes vertus : la civilité, la politesse, la décence des propos, des tenues et des attitudes, la cordialité, mais aussi le respect, la tolérance, la bienveillance, l’attention à autrui, la compréhension, la solidarité, la générosité, le sens de </a:t>
            </a:r>
            <a:r>
              <a:rPr lang="fr-FR" dirty="0" smtClean="0"/>
              <a:t>l’écoute, et </a:t>
            </a:r>
            <a:r>
              <a:rPr lang="fr-FR" b="1" dirty="0">
                <a:solidFill>
                  <a:srgbClr val="FF0066"/>
                </a:solidFill>
              </a:rPr>
              <a:t>le rejet de toutes les violences et de toutes les </a:t>
            </a:r>
            <a:r>
              <a:rPr lang="fr-FR" b="1" dirty="0" smtClean="0">
                <a:solidFill>
                  <a:srgbClr val="FF0066"/>
                </a:solidFill>
              </a:rPr>
              <a:t>discriminations</a:t>
            </a:r>
            <a:r>
              <a:rPr lang="fr-FR" dirty="0" smtClean="0"/>
              <a:t>. </a:t>
            </a:r>
          </a:p>
        </p:txBody>
      </p:sp>
      <p:sp>
        <p:nvSpPr>
          <p:cNvPr id="7" name="Espace réservé du contenu 2"/>
          <p:cNvSpPr txBox="1">
            <a:spLocks/>
          </p:cNvSpPr>
          <p:nvPr/>
        </p:nvSpPr>
        <p:spPr>
          <a:xfrm>
            <a:off x="2424428" y="91090"/>
            <a:ext cx="9558196" cy="1766285"/>
          </a:xfrm>
          <a:prstGeom prst="rect">
            <a:avLst/>
          </a:prstGeom>
          <a:solidFill>
            <a:srgbClr val="FF0066"/>
          </a:solidFill>
          <a:ln>
            <a:solidFill>
              <a:srgbClr val="FF0066"/>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9</a:t>
            </a:r>
          </a:p>
          <a:p>
            <a:pPr marL="0" indent="0" algn="just">
              <a:buFont typeface="Arial" panose="020B0604020202020204" pitchFamily="34" charset="0"/>
              <a:buNone/>
            </a:pPr>
            <a:r>
              <a:rPr lang="fr-FR" b="1" dirty="0" smtClean="0">
                <a:solidFill>
                  <a:schemeClr val="bg1"/>
                </a:solidFill>
              </a:rPr>
              <a:t>La laïcité implique le rejet de toutes les violences et de toutes les discriminations, garantit l’égalité entre les filles et les garçons et repose sur une culture du respect et de la compréhension de l’autre. </a:t>
            </a:r>
            <a:endParaRPr lang="fr-FR" dirty="0" smtClean="0">
              <a:solidFill>
                <a:schemeClr val="bg1"/>
              </a:solidFill>
            </a:endParaRPr>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xmlns="" val="15408434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020721"/>
            <a:ext cx="11696020" cy="4837279"/>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t>La </a:t>
            </a:r>
            <a:r>
              <a:rPr lang="fr-FR" dirty="0" smtClean="0"/>
              <a:t>laïcité est une valeur qui </a:t>
            </a:r>
            <a:r>
              <a:rPr lang="fr-FR" b="1" dirty="0">
                <a:solidFill>
                  <a:srgbClr val="FF0066"/>
                </a:solidFill>
              </a:rPr>
              <a:t>repose sur une culture du respect et de la compréhension de </a:t>
            </a:r>
            <a:r>
              <a:rPr lang="fr-FR" b="1" dirty="0" smtClean="0">
                <a:solidFill>
                  <a:srgbClr val="FF0066"/>
                </a:solidFill>
              </a:rPr>
              <a:t>l’autre</a:t>
            </a:r>
            <a:r>
              <a:rPr lang="fr-FR" dirty="0" smtClean="0"/>
              <a:t>, </a:t>
            </a:r>
          </a:p>
          <a:p>
            <a:pPr algn="just"/>
            <a:r>
              <a:rPr lang="fr-FR" dirty="0" smtClean="0"/>
              <a:t>La laïcité contribue à aider chacun à se construire une humanité et à construire pour chacun une </a:t>
            </a:r>
            <a:r>
              <a:rPr lang="fr-FR" dirty="0"/>
              <a:t>attitude morale constituée de petites et de grandes </a:t>
            </a:r>
            <a:r>
              <a:rPr lang="fr-FR" dirty="0" smtClean="0"/>
              <a:t>vertus, notamment </a:t>
            </a:r>
            <a:r>
              <a:rPr lang="fr-FR" b="1" dirty="0" smtClean="0">
                <a:solidFill>
                  <a:srgbClr val="FF0066"/>
                </a:solidFill>
              </a:rPr>
              <a:t>le </a:t>
            </a:r>
            <a:r>
              <a:rPr lang="fr-FR" b="1" dirty="0">
                <a:solidFill>
                  <a:srgbClr val="FF0066"/>
                </a:solidFill>
              </a:rPr>
              <a:t>rejet de toutes les violences et de toutes les </a:t>
            </a:r>
            <a:r>
              <a:rPr lang="fr-FR" b="1" dirty="0" smtClean="0">
                <a:solidFill>
                  <a:srgbClr val="FF0066"/>
                </a:solidFill>
              </a:rPr>
              <a:t>discriminations</a:t>
            </a:r>
            <a:r>
              <a:rPr lang="fr-FR" dirty="0" smtClean="0"/>
              <a:t>. </a:t>
            </a:r>
          </a:p>
          <a:p>
            <a:pPr algn="just"/>
            <a:r>
              <a:rPr lang="fr-FR" dirty="0" smtClean="0"/>
              <a:t>Personne </a:t>
            </a:r>
            <a:r>
              <a:rPr lang="fr-FR" dirty="0"/>
              <a:t>à l’Ecole ne doit être victime de violence morale ou physique à cause de ses origines ou de ses convictions, ou de violences commises au prétexte de telle ou telle religion. </a:t>
            </a:r>
            <a:endParaRPr lang="fr-FR" dirty="0" smtClean="0"/>
          </a:p>
          <a:p>
            <a:pPr algn="just"/>
            <a:r>
              <a:rPr lang="fr-FR" dirty="0" smtClean="0"/>
              <a:t>L’école </a:t>
            </a:r>
            <a:r>
              <a:rPr lang="fr-FR" dirty="0"/>
              <a:t>veille particulièrement aux relations entre les filles et les garçons : la mixité scolaire doit être l’opportunité entre les individus des deux sexes de développer une relation fondée sur le respect mutuel, la considération et l’estime réciproques. </a:t>
            </a:r>
          </a:p>
        </p:txBody>
      </p:sp>
      <p:sp>
        <p:nvSpPr>
          <p:cNvPr id="7" name="Espace réservé du contenu 2"/>
          <p:cNvSpPr txBox="1">
            <a:spLocks/>
          </p:cNvSpPr>
          <p:nvPr/>
        </p:nvSpPr>
        <p:spPr>
          <a:xfrm>
            <a:off x="2424428" y="91090"/>
            <a:ext cx="9558196" cy="1766285"/>
          </a:xfrm>
          <a:prstGeom prst="rect">
            <a:avLst/>
          </a:prstGeom>
          <a:solidFill>
            <a:srgbClr val="FF0066"/>
          </a:solidFill>
          <a:ln>
            <a:solidFill>
              <a:srgbClr val="FF0066"/>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9</a:t>
            </a:r>
          </a:p>
          <a:p>
            <a:pPr marL="0" indent="0" algn="just">
              <a:buFont typeface="Arial" panose="020B0604020202020204" pitchFamily="34" charset="0"/>
              <a:buNone/>
            </a:pPr>
            <a:r>
              <a:rPr lang="fr-FR" b="1" dirty="0" smtClean="0">
                <a:solidFill>
                  <a:schemeClr val="bg1"/>
                </a:solidFill>
              </a:rPr>
              <a:t>La laïcité implique le rejet de toutes les violences et de toutes les discriminations, garantit l’égalité entre les filles et les garçons et repose sur une culture du respect et de la compréhension de l’autre. </a:t>
            </a:r>
            <a:endParaRPr lang="fr-FR" dirty="0" smtClean="0">
              <a:solidFill>
                <a:schemeClr val="bg1"/>
              </a:solidFill>
            </a:endParaRPr>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xmlns="" val="11455864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306471"/>
            <a:ext cx="11696020" cy="45515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b="1" dirty="0" smtClean="0">
                <a:solidFill>
                  <a:schemeClr val="accent1"/>
                </a:solidFill>
              </a:rPr>
              <a:t>Tous </a:t>
            </a:r>
            <a:r>
              <a:rPr lang="fr-FR" b="1" dirty="0">
                <a:solidFill>
                  <a:schemeClr val="accent1"/>
                </a:solidFill>
              </a:rPr>
              <a:t>les personnels </a:t>
            </a:r>
            <a:r>
              <a:rPr lang="fr-FR" dirty="0" smtClean="0"/>
              <a:t>d’une école sont solidairement </a:t>
            </a:r>
            <a:r>
              <a:rPr lang="fr-FR" dirty="0"/>
              <a:t>responsables de la mission </a:t>
            </a:r>
            <a:r>
              <a:rPr lang="fr-FR" dirty="0" smtClean="0"/>
              <a:t>de </a:t>
            </a:r>
            <a:r>
              <a:rPr lang="fr-FR" b="1" dirty="0">
                <a:solidFill>
                  <a:schemeClr val="accent1"/>
                </a:solidFill>
              </a:rPr>
              <a:t>transmettre aux élèves le sens et la valeur de la </a:t>
            </a:r>
            <a:r>
              <a:rPr lang="fr-FR" b="1" dirty="0" smtClean="0">
                <a:solidFill>
                  <a:schemeClr val="accent1"/>
                </a:solidFill>
              </a:rPr>
              <a:t>laïcité</a:t>
            </a:r>
            <a:r>
              <a:rPr lang="fr-FR" dirty="0" smtClean="0"/>
              <a:t>. </a:t>
            </a:r>
            <a:r>
              <a:rPr lang="fr-FR" dirty="0"/>
              <a:t>Chacun des membres de la communauté éducative peut trouver dans sa propre fonction au sein de l’établissement l’opportunité </a:t>
            </a:r>
            <a:r>
              <a:rPr lang="fr-FR" dirty="0" smtClean="0"/>
              <a:t>de </a:t>
            </a:r>
            <a:r>
              <a:rPr lang="fr-FR" dirty="0"/>
              <a:t>se saisir d’une situation de vie scolaire ou d’un contenu d’enseignement pour faire le lien entre ce qu’il présente aux élèves et l’enjeu de la laïcité. </a:t>
            </a:r>
            <a:endParaRPr lang="fr-FR" dirty="0" smtClean="0"/>
          </a:p>
        </p:txBody>
      </p:sp>
      <p:sp>
        <p:nvSpPr>
          <p:cNvPr id="7" name="Espace réservé du contenu 2"/>
          <p:cNvSpPr txBox="1">
            <a:spLocks/>
          </p:cNvSpPr>
          <p:nvPr/>
        </p:nvSpPr>
        <p:spPr>
          <a:xfrm>
            <a:off x="2424428" y="91090"/>
            <a:ext cx="9558196" cy="2033401"/>
          </a:xfrm>
          <a:prstGeom prst="rect">
            <a:avLst/>
          </a:prstGeom>
          <a:solidFill>
            <a:schemeClr val="accent1"/>
          </a:solidFill>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10</a:t>
            </a:r>
          </a:p>
          <a:p>
            <a:pPr marL="0" indent="0" algn="just">
              <a:buFont typeface="Arial" panose="020B0604020202020204" pitchFamily="34" charset="0"/>
              <a:buNone/>
            </a:pPr>
            <a:r>
              <a:rPr lang="fr-FR" b="1" dirty="0" smtClean="0">
                <a:solidFill>
                  <a:schemeClr val="bg1"/>
                </a:solidFill>
              </a:rPr>
              <a:t>Il appartient à tous les personnels de transmettre aux élèves le sens et la valeur de la laïcité, ainsi que des autres principes fondamentaux de la République. Ils veillent à leur application dans le cadre scolaire. Il leur revient de porter la présente charte à la connaissance des parents d’élèves </a:t>
            </a:r>
            <a:endParaRPr lang="fr-FR" dirty="0" smtClean="0">
              <a:solidFill>
                <a:schemeClr val="bg1"/>
              </a:solidFill>
            </a:endParaRPr>
          </a:p>
          <a:p>
            <a:endParaRPr lang="fr-FR" dirty="0"/>
          </a:p>
        </p:txBody>
      </p:sp>
    </p:spTree>
    <p:extLst>
      <p:ext uri="{BB962C8B-B14F-4D97-AF65-F5344CB8AC3E}">
        <p14:creationId xmlns:p14="http://schemas.microsoft.com/office/powerpoint/2010/main" xmlns="" val="38608296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306471"/>
            <a:ext cx="11696020" cy="455152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b="1" dirty="0" smtClean="0">
                <a:solidFill>
                  <a:schemeClr val="accent1"/>
                </a:solidFill>
              </a:rPr>
              <a:t>Tous </a:t>
            </a:r>
            <a:r>
              <a:rPr lang="fr-FR" b="1" dirty="0">
                <a:solidFill>
                  <a:schemeClr val="accent1"/>
                </a:solidFill>
              </a:rPr>
              <a:t>les personnels </a:t>
            </a:r>
            <a:r>
              <a:rPr lang="fr-FR" dirty="0" smtClean="0"/>
              <a:t>d’une école sont solidairement </a:t>
            </a:r>
            <a:r>
              <a:rPr lang="fr-FR" dirty="0"/>
              <a:t>responsables de la mission </a:t>
            </a:r>
            <a:r>
              <a:rPr lang="fr-FR" dirty="0" smtClean="0"/>
              <a:t>de </a:t>
            </a:r>
            <a:r>
              <a:rPr lang="fr-FR" b="1" dirty="0">
                <a:solidFill>
                  <a:schemeClr val="accent1"/>
                </a:solidFill>
              </a:rPr>
              <a:t>transmettre aux élèves le sens et la valeur de la </a:t>
            </a:r>
            <a:r>
              <a:rPr lang="fr-FR" b="1" dirty="0" smtClean="0">
                <a:solidFill>
                  <a:schemeClr val="accent1"/>
                </a:solidFill>
              </a:rPr>
              <a:t>laïcité</a:t>
            </a:r>
            <a:r>
              <a:rPr lang="fr-FR" dirty="0" smtClean="0"/>
              <a:t>. </a:t>
            </a:r>
          </a:p>
          <a:p>
            <a:pPr algn="just"/>
            <a:r>
              <a:rPr lang="fr-FR" dirty="0" smtClean="0"/>
              <a:t>En tant que membres de la communauté </a:t>
            </a:r>
            <a:r>
              <a:rPr lang="fr-FR" dirty="0"/>
              <a:t>éducative </a:t>
            </a:r>
            <a:r>
              <a:rPr lang="fr-FR" dirty="0" smtClean="0"/>
              <a:t>les </a:t>
            </a:r>
            <a:r>
              <a:rPr lang="fr-FR" dirty="0"/>
              <a:t>personnels </a:t>
            </a:r>
            <a:r>
              <a:rPr lang="fr-FR" b="1" dirty="0" smtClean="0">
                <a:solidFill>
                  <a:schemeClr val="accent1"/>
                </a:solidFill>
              </a:rPr>
              <a:t>veillent</a:t>
            </a:r>
            <a:r>
              <a:rPr lang="fr-FR" dirty="0" smtClean="0"/>
              <a:t> </a:t>
            </a:r>
            <a:r>
              <a:rPr lang="fr-FR" dirty="0"/>
              <a:t>à son application dans le cadre scolaire, ainsi qu’à l’application des autres </a:t>
            </a:r>
            <a:r>
              <a:rPr lang="fr-FR" b="1" dirty="0" smtClean="0">
                <a:solidFill>
                  <a:schemeClr val="accent1"/>
                </a:solidFill>
              </a:rPr>
              <a:t>principes </a:t>
            </a:r>
            <a:r>
              <a:rPr lang="fr-FR" b="1" dirty="0">
                <a:solidFill>
                  <a:schemeClr val="accent1"/>
                </a:solidFill>
              </a:rPr>
              <a:t>fondamentaux de la </a:t>
            </a:r>
            <a:r>
              <a:rPr lang="fr-FR" b="1" dirty="0" smtClean="0">
                <a:solidFill>
                  <a:schemeClr val="accent1"/>
                </a:solidFill>
              </a:rPr>
              <a:t>République</a:t>
            </a:r>
            <a:r>
              <a:rPr lang="fr-FR" dirty="0" smtClean="0"/>
              <a:t>. </a:t>
            </a:r>
          </a:p>
          <a:p>
            <a:pPr algn="just"/>
            <a:r>
              <a:rPr lang="fr-FR" dirty="0" smtClean="0"/>
              <a:t>Il </a:t>
            </a:r>
            <a:r>
              <a:rPr lang="fr-FR" dirty="0"/>
              <a:t>est nécessaire que les parents d’élèves soient informés de cette mission de l’Ecole </a:t>
            </a:r>
            <a:r>
              <a:rPr lang="fr-FR" dirty="0" smtClean="0"/>
              <a:t>et </a:t>
            </a:r>
            <a:r>
              <a:rPr lang="fr-FR" dirty="0"/>
              <a:t>les personnels </a:t>
            </a:r>
            <a:r>
              <a:rPr lang="fr-FR" dirty="0" smtClean="0"/>
              <a:t>doivent </a:t>
            </a:r>
            <a:r>
              <a:rPr lang="fr-FR" b="1" dirty="0">
                <a:solidFill>
                  <a:schemeClr val="accent1"/>
                </a:solidFill>
              </a:rPr>
              <a:t>porter la présente charte à la connaissance des parents d’élèves</a:t>
            </a:r>
            <a:r>
              <a:rPr lang="fr-FR" i="1" dirty="0"/>
              <a:t> </a:t>
            </a:r>
            <a:r>
              <a:rPr lang="fr-FR" dirty="0" smtClean="0"/>
              <a:t>et en </a:t>
            </a:r>
            <a:r>
              <a:rPr lang="fr-FR" dirty="0"/>
              <a:t>expliquer le contenu. </a:t>
            </a:r>
            <a:endParaRPr lang="fr-FR" dirty="0" smtClean="0"/>
          </a:p>
          <a:p>
            <a:pPr algn="just"/>
            <a:r>
              <a:rPr lang="fr-FR" dirty="0" smtClean="0"/>
              <a:t>Un dialogue régulier pour aider les parents à comprendre les </a:t>
            </a:r>
            <a:r>
              <a:rPr lang="fr-FR" dirty="0"/>
              <a:t>fondements et les bénéfices de la laïcité de l’Ecole, les garanties d’impartialité et de liberté qu’elle offre à l’éducation et à l’instruction de leurs enfants. </a:t>
            </a:r>
          </a:p>
        </p:txBody>
      </p:sp>
      <p:sp>
        <p:nvSpPr>
          <p:cNvPr id="7" name="Espace réservé du contenu 2"/>
          <p:cNvSpPr txBox="1">
            <a:spLocks/>
          </p:cNvSpPr>
          <p:nvPr/>
        </p:nvSpPr>
        <p:spPr>
          <a:xfrm>
            <a:off x="2424428" y="91090"/>
            <a:ext cx="9558196" cy="2033401"/>
          </a:xfrm>
          <a:prstGeom prst="rect">
            <a:avLst/>
          </a:prstGeom>
          <a:solidFill>
            <a:schemeClr val="accent1"/>
          </a:solidFill>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10</a:t>
            </a:r>
          </a:p>
          <a:p>
            <a:pPr marL="0" indent="0" algn="just">
              <a:buFont typeface="Arial" panose="020B0604020202020204" pitchFamily="34" charset="0"/>
              <a:buNone/>
            </a:pPr>
            <a:r>
              <a:rPr lang="fr-FR" b="1" dirty="0" smtClean="0">
                <a:solidFill>
                  <a:schemeClr val="bg1"/>
                </a:solidFill>
              </a:rPr>
              <a:t>Il appartient à tous les personnels de transmettre aux élèves le sens et la valeur de la laïcité, ainsi que des autres principes fondamentaux de la République. Ils veillent à leur application dans le cadre scolaire. Il leur revient de porter la présente charte à la connaissance des parents d’élèves </a:t>
            </a:r>
            <a:endParaRPr lang="fr-FR" dirty="0" smtClean="0">
              <a:solidFill>
                <a:schemeClr val="bg1"/>
              </a:solidFill>
            </a:endParaRPr>
          </a:p>
          <a:p>
            <a:endParaRPr lang="fr-FR" dirty="0"/>
          </a:p>
        </p:txBody>
      </p:sp>
    </p:spTree>
    <p:extLst>
      <p:ext uri="{BB962C8B-B14F-4D97-AF65-F5344CB8AC3E}">
        <p14:creationId xmlns:p14="http://schemas.microsoft.com/office/powerpoint/2010/main" xmlns="" val="1499306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306471"/>
            <a:ext cx="11696020" cy="455152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t>Les personnels de l’Ecole sont des agents publics de l’Etat laïque. A ce titre, </a:t>
            </a:r>
            <a:r>
              <a:rPr lang="fr-FR" dirty="0" smtClean="0"/>
              <a:t>et </a:t>
            </a:r>
            <a:r>
              <a:rPr lang="fr-FR" b="1" dirty="0">
                <a:solidFill>
                  <a:srgbClr val="CC0000"/>
                </a:solidFill>
              </a:rPr>
              <a:t>dans l’exercice de leurs </a:t>
            </a:r>
            <a:r>
              <a:rPr lang="fr-FR" b="1" dirty="0" smtClean="0">
                <a:solidFill>
                  <a:srgbClr val="CC0000"/>
                </a:solidFill>
              </a:rPr>
              <a:t>fonctions</a:t>
            </a:r>
            <a:r>
              <a:rPr lang="fr-FR" dirty="0" smtClean="0"/>
              <a:t>, </a:t>
            </a:r>
            <a:r>
              <a:rPr lang="fr-FR" dirty="0"/>
              <a:t>ils </a:t>
            </a:r>
            <a:r>
              <a:rPr lang="fr-FR" dirty="0" smtClean="0"/>
              <a:t> </a:t>
            </a:r>
            <a:r>
              <a:rPr lang="fr-FR" b="1" dirty="0">
                <a:solidFill>
                  <a:srgbClr val="CC0000"/>
                </a:solidFill>
              </a:rPr>
              <a:t>ont un devoir de stricte neutralité </a:t>
            </a:r>
            <a:r>
              <a:rPr lang="fr-FR" dirty="0" smtClean="0"/>
              <a:t>: </a:t>
            </a:r>
            <a:r>
              <a:rPr lang="fr-FR" dirty="0"/>
              <a:t>en situation devant les élèves, ils ne doivent pas exprimer </a:t>
            </a:r>
            <a:r>
              <a:rPr lang="fr-FR" b="1" dirty="0">
                <a:solidFill>
                  <a:srgbClr val="CC0000"/>
                </a:solidFill>
              </a:rPr>
              <a:t>leurs convictions </a:t>
            </a:r>
            <a:r>
              <a:rPr lang="fr-FR" dirty="0"/>
              <a:t>personnelles, </a:t>
            </a:r>
            <a:r>
              <a:rPr lang="fr-FR" b="1" dirty="0" smtClean="0">
                <a:solidFill>
                  <a:srgbClr val="CC0000"/>
                </a:solidFill>
              </a:rPr>
              <a:t>politiques </a:t>
            </a:r>
            <a:r>
              <a:rPr lang="fr-FR" b="1" dirty="0">
                <a:solidFill>
                  <a:srgbClr val="CC0000"/>
                </a:solidFill>
              </a:rPr>
              <a:t>ou </a:t>
            </a:r>
            <a:r>
              <a:rPr lang="fr-FR" b="1" dirty="0" smtClean="0">
                <a:solidFill>
                  <a:srgbClr val="CC0000"/>
                </a:solidFill>
              </a:rPr>
              <a:t>religieuses</a:t>
            </a:r>
            <a:r>
              <a:rPr lang="fr-FR" dirty="0" smtClean="0"/>
              <a:t>. </a:t>
            </a:r>
          </a:p>
          <a:p>
            <a:pPr algn="just"/>
            <a:r>
              <a:rPr lang="fr-FR" dirty="0" smtClean="0"/>
              <a:t>Le devoir de neutralité contribue au respect </a:t>
            </a:r>
            <a:r>
              <a:rPr lang="fr-FR" dirty="0"/>
              <a:t>et </a:t>
            </a:r>
            <a:r>
              <a:rPr lang="fr-FR" dirty="0" smtClean="0"/>
              <a:t>à la </a:t>
            </a:r>
            <a:r>
              <a:rPr lang="fr-FR" dirty="0"/>
              <a:t>préservation de la liberté de conscience des </a:t>
            </a:r>
            <a:r>
              <a:rPr lang="fr-FR" dirty="0" smtClean="0"/>
              <a:t>élèves.</a:t>
            </a:r>
          </a:p>
          <a:p>
            <a:pPr algn="just"/>
            <a:r>
              <a:rPr lang="fr-FR" dirty="0" smtClean="0"/>
              <a:t>Etre neutre ne signifie pas s’abstenir. </a:t>
            </a:r>
          </a:p>
          <a:p>
            <a:pPr algn="just"/>
            <a:r>
              <a:rPr lang="fr-FR" dirty="0" smtClean="0"/>
              <a:t>La </a:t>
            </a:r>
            <a:r>
              <a:rPr lang="fr-FR" dirty="0"/>
              <a:t>laïcité de l’Ecole implique </a:t>
            </a:r>
            <a:r>
              <a:rPr lang="fr-FR" dirty="0" smtClean="0"/>
              <a:t>que </a:t>
            </a:r>
            <a:r>
              <a:rPr lang="fr-FR" dirty="0"/>
              <a:t>des convictions personnelles, politiques ou religieuses, ne portent pas atteinte dans </a:t>
            </a:r>
            <a:r>
              <a:rPr lang="fr-FR" dirty="0" smtClean="0"/>
              <a:t>l’école </a:t>
            </a:r>
            <a:r>
              <a:rPr lang="fr-FR" dirty="0"/>
              <a:t>à la qualité des relations entre les personnels. Les principes de la République et les valeurs des Droits de l’Homme et du Citoyen imposent à tous dans l’Ecole un devoir général de respect des convictions d’autrui. </a:t>
            </a:r>
          </a:p>
        </p:txBody>
      </p:sp>
      <p:sp>
        <p:nvSpPr>
          <p:cNvPr id="7" name="Espace réservé du contenu 2"/>
          <p:cNvSpPr txBox="1">
            <a:spLocks/>
          </p:cNvSpPr>
          <p:nvPr/>
        </p:nvSpPr>
        <p:spPr>
          <a:xfrm>
            <a:off x="2424428" y="91090"/>
            <a:ext cx="9558196" cy="2033401"/>
          </a:xfrm>
          <a:prstGeom prst="rect">
            <a:avLst/>
          </a:prstGeom>
          <a:solidFill>
            <a:srgbClr val="CC000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smtClean="0">
                <a:solidFill>
                  <a:schemeClr val="bg1"/>
                </a:solidFill>
              </a:rPr>
              <a:t>Article 11</a:t>
            </a:r>
          </a:p>
          <a:p>
            <a:pPr marL="0" indent="0" algn="just">
              <a:buFont typeface="Arial" panose="020B0604020202020204" pitchFamily="34" charset="0"/>
              <a:buNone/>
            </a:pPr>
            <a:r>
              <a:rPr lang="fr-FR" b="1" smtClean="0">
                <a:solidFill>
                  <a:schemeClr val="bg1"/>
                </a:solidFill>
              </a:rPr>
              <a:t>Les personnels ont un devoir de stricte neutralité : ils ne doivent pas manifester leurs convictions politiques ou religieuses dans l’exercice de leurs fonctions. </a:t>
            </a:r>
            <a:endParaRPr lang="fr-FR" smtClean="0">
              <a:solidFill>
                <a:schemeClr val="bg1"/>
              </a:solidFill>
            </a:endParaRPr>
          </a:p>
          <a:p>
            <a:pPr marL="0" indent="0">
              <a:buFont typeface="Arial" panose="020B0604020202020204" pitchFamily="34" charset="0"/>
              <a:buNone/>
            </a:pPr>
            <a:endParaRPr lang="fr-FR" dirty="0">
              <a:solidFill>
                <a:srgbClr val="CF491F"/>
              </a:solidFill>
            </a:endParaRPr>
          </a:p>
        </p:txBody>
      </p:sp>
    </p:spTree>
    <p:extLst>
      <p:ext uri="{BB962C8B-B14F-4D97-AF65-F5344CB8AC3E}">
        <p14:creationId xmlns:p14="http://schemas.microsoft.com/office/powerpoint/2010/main" xmlns="" val="835929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306471"/>
            <a:ext cx="11696020" cy="45515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b="1" dirty="0" smtClean="0">
                <a:solidFill>
                  <a:srgbClr val="008080"/>
                </a:solidFill>
              </a:rPr>
              <a:t>Aucun </a:t>
            </a:r>
            <a:r>
              <a:rPr lang="fr-FR" b="1" dirty="0">
                <a:solidFill>
                  <a:srgbClr val="008080"/>
                </a:solidFill>
              </a:rPr>
              <a:t>sujet n’est a priori exclu du questionnement scientifique et </a:t>
            </a:r>
            <a:r>
              <a:rPr lang="fr-FR" b="1" dirty="0" smtClean="0">
                <a:solidFill>
                  <a:srgbClr val="008080"/>
                </a:solidFill>
              </a:rPr>
              <a:t>pédagogique</a:t>
            </a:r>
            <a:r>
              <a:rPr lang="fr-FR" dirty="0" smtClean="0"/>
              <a:t> </a:t>
            </a:r>
            <a:r>
              <a:rPr lang="fr-FR" dirty="0"/>
              <a:t>: il n’y a pas de sujet tabou à l’Ecole laïque. </a:t>
            </a:r>
            <a:endParaRPr lang="fr-FR" dirty="0" smtClean="0"/>
          </a:p>
          <a:p>
            <a:pPr algn="just"/>
            <a:r>
              <a:rPr lang="fr-FR" dirty="0" smtClean="0"/>
              <a:t>L’enseignement </a:t>
            </a:r>
            <a:r>
              <a:rPr lang="fr-FR" dirty="0"/>
              <a:t>des faits </a:t>
            </a:r>
            <a:r>
              <a:rPr lang="fr-FR" dirty="0" smtClean="0"/>
              <a:t>religieux </a:t>
            </a:r>
            <a:r>
              <a:rPr lang="fr-FR" dirty="0"/>
              <a:t>a toute sa </a:t>
            </a:r>
            <a:r>
              <a:rPr lang="fr-FR" dirty="0" smtClean="0"/>
              <a:t>place à l’école, </a:t>
            </a:r>
            <a:r>
              <a:rPr lang="fr-FR" dirty="0"/>
              <a:t>pour deux raisons : </a:t>
            </a:r>
            <a:endParaRPr lang="fr-FR" dirty="0" smtClean="0"/>
          </a:p>
          <a:p>
            <a:pPr lvl="1" algn="just"/>
            <a:r>
              <a:rPr lang="fr-FR" dirty="0" smtClean="0"/>
              <a:t>tous </a:t>
            </a:r>
            <a:r>
              <a:rPr lang="fr-FR" b="1" dirty="0" smtClean="0">
                <a:solidFill>
                  <a:srgbClr val="008080"/>
                </a:solidFill>
              </a:rPr>
              <a:t>les </a:t>
            </a:r>
            <a:r>
              <a:rPr lang="fr-FR" b="1" dirty="0">
                <a:solidFill>
                  <a:srgbClr val="008080"/>
                </a:solidFill>
              </a:rPr>
              <a:t>enseignements sont laïques </a:t>
            </a:r>
            <a:r>
              <a:rPr lang="fr-FR" dirty="0" smtClean="0"/>
              <a:t>ce qui signifient qu’ils respectent entièrement </a:t>
            </a:r>
            <a:r>
              <a:rPr lang="fr-FR" dirty="0"/>
              <a:t>la liberté de conscience de </a:t>
            </a:r>
            <a:r>
              <a:rPr lang="fr-FR" dirty="0" smtClean="0"/>
              <a:t>l’élève</a:t>
            </a:r>
          </a:p>
          <a:p>
            <a:pPr lvl="1" algn="just"/>
            <a:r>
              <a:rPr lang="fr-FR" dirty="0" smtClean="0"/>
              <a:t>les </a:t>
            </a:r>
            <a:r>
              <a:rPr lang="fr-FR" dirty="0"/>
              <a:t>faits religieux sont un élément important de la culture générale que l’élève doit acquérir. </a:t>
            </a:r>
            <a:endParaRPr lang="fr-FR" dirty="0" smtClean="0"/>
          </a:p>
        </p:txBody>
      </p:sp>
      <p:sp>
        <p:nvSpPr>
          <p:cNvPr id="7" name="Espace réservé du contenu 2"/>
          <p:cNvSpPr txBox="1">
            <a:spLocks/>
          </p:cNvSpPr>
          <p:nvPr/>
        </p:nvSpPr>
        <p:spPr>
          <a:xfrm>
            <a:off x="2424428" y="91090"/>
            <a:ext cx="9558196" cy="2194910"/>
          </a:xfrm>
          <a:prstGeom prst="rect">
            <a:avLst/>
          </a:prstGeom>
          <a:solidFill>
            <a:srgbClr val="008080"/>
          </a:solidFill>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smtClean="0">
                <a:solidFill>
                  <a:schemeClr val="bg1"/>
                </a:solidFill>
              </a:rPr>
              <a:t>Article 12</a:t>
            </a:r>
          </a:p>
          <a:p>
            <a:pPr marL="0" indent="0">
              <a:buFont typeface="Arial" panose="020B0604020202020204" pitchFamily="34" charset="0"/>
              <a:buNone/>
            </a:pPr>
            <a:r>
              <a:rPr lang="fr-FR" sz="2900" b="1" smtClean="0">
                <a:solidFill>
                  <a:schemeClr val="bg1"/>
                </a:solidFill>
              </a:rPr>
              <a:t>Les enseignements sont laïques. Afin de garantir aux élèves l’ouverture la plus objective possible à la diversité des visions du monde ainsi qu’à l’étendue et à la précision des savoirs, aucun sujet n’est a priori exclu du questionnement scientifique et pédagogique. Aucun élève ne peut invoquer une conviction religieuse ou politique pour contester à un enseignant le droit de traiter une question au programme. </a:t>
            </a:r>
            <a:endParaRPr lang="fr-FR" sz="2900" dirty="0">
              <a:solidFill>
                <a:schemeClr val="bg1"/>
              </a:solidFill>
            </a:endParaRPr>
          </a:p>
        </p:txBody>
      </p:sp>
    </p:spTree>
    <p:extLst>
      <p:ext uri="{BB962C8B-B14F-4D97-AF65-F5344CB8AC3E}">
        <p14:creationId xmlns:p14="http://schemas.microsoft.com/office/powerpoint/2010/main" xmlns="" val="24433199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306471"/>
            <a:ext cx="11696020" cy="455152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b="1" dirty="0" smtClean="0">
                <a:solidFill>
                  <a:srgbClr val="008080"/>
                </a:solidFill>
              </a:rPr>
              <a:t>Aucun </a:t>
            </a:r>
            <a:r>
              <a:rPr lang="fr-FR" b="1" dirty="0">
                <a:solidFill>
                  <a:srgbClr val="008080"/>
                </a:solidFill>
              </a:rPr>
              <a:t>sujet n’est a priori exclu du questionnement scientifique et </a:t>
            </a:r>
            <a:r>
              <a:rPr lang="fr-FR" b="1" dirty="0" smtClean="0">
                <a:solidFill>
                  <a:srgbClr val="008080"/>
                </a:solidFill>
              </a:rPr>
              <a:t>pédagogique</a:t>
            </a:r>
            <a:r>
              <a:rPr lang="fr-FR" dirty="0" smtClean="0"/>
              <a:t> </a:t>
            </a:r>
            <a:r>
              <a:rPr lang="fr-FR" dirty="0"/>
              <a:t>: il n’y a pas de sujet tabou à l’Ecole laïque. </a:t>
            </a:r>
            <a:endParaRPr lang="fr-FR" dirty="0" smtClean="0"/>
          </a:p>
          <a:p>
            <a:pPr algn="just"/>
            <a:r>
              <a:rPr lang="fr-FR" dirty="0" smtClean="0"/>
              <a:t>L’enseignement </a:t>
            </a:r>
            <a:r>
              <a:rPr lang="fr-FR" dirty="0"/>
              <a:t>des faits </a:t>
            </a:r>
            <a:r>
              <a:rPr lang="fr-FR" dirty="0" smtClean="0"/>
              <a:t>religieux </a:t>
            </a:r>
            <a:r>
              <a:rPr lang="fr-FR" dirty="0"/>
              <a:t>a toute sa </a:t>
            </a:r>
            <a:r>
              <a:rPr lang="fr-FR" dirty="0" smtClean="0"/>
              <a:t>place à l’école</a:t>
            </a:r>
          </a:p>
          <a:p>
            <a:pPr algn="just"/>
            <a:r>
              <a:rPr lang="fr-FR" dirty="0" smtClean="0"/>
              <a:t>L’élève </a:t>
            </a:r>
            <a:r>
              <a:rPr lang="fr-FR" dirty="0"/>
              <a:t>ne peut </a:t>
            </a:r>
            <a:r>
              <a:rPr lang="fr-FR" dirty="0" smtClean="0"/>
              <a:t>pas </a:t>
            </a:r>
            <a:r>
              <a:rPr lang="fr-FR" b="1" dirty="0" smtClean="0">
                <a:solidFill>
                  <a:srgbClr val="008080"/>
                </a:solidFill>
              </a:rPr>
              <a:t>contester </a:t>
            </a:r>
            <a:r>
              <a:rPr lang="fr-FR" b="1" dirty="0">
                <a:solidFill>
                  <a:srgbClr val="008080"/>
                </a:solidFill>
              </a:rPr>
              <a:t>à un enseignant le droit de traiter une question au programme </a:t>
            </a:r>
            <a:r>
              <a:rPr lang="fr-FR" dirty="0" smtClean="0"/>
              <a:t>: </a:t>
            </a:r>
            <a:r>
              <a:rPr lang="fr-FR" dirty="0"/>
              <a:t>les enseignements de l’Ecole laïque transmettent une culture générale, un ensemble de savoirs scientifiques et de connaissances objectives, sans chercher à influencer les convictions personnelles des élèves sur le plan religieux ou politique. </a:t>
            </a:r>
            <a:endParaRPr lang="fr-FR" dirty="0" smtClean="0"/>
          </a:p>
          <a:p>
            <a:pPr algn="just"/>
            <a:r>
              <a:rPr lang="fr-FR" dirty="0" smtClean="0"/>
              <a:t>L’élève </a:t>
            </a:r>
            <a:r>
              <a:rPr lang="fr-FR" dirty="0"/>
              <a:t>ne doit pas chercher à imposer à autrui sa foi ou son opinion politique, ni à en prendre prétexte pour refuser de se conformer à une règle scolaire. </a:t>
            </a:r>
            <a:endParaRPr lang="fr-FR" dirty="0" smtClean="0"/>
          </a:p>
          <a:p>
            <a:pPr algn="just"/>
            <a:r>
              <a:rPr lang="fr-FR" dirty="0" smtClean="0"/>
              <a:t>L’élève doit </a:t>
            </a:r>
            <a:r>
              <a:rPr lang="fr-FR" dirty="0"/>
              <a:t>comprendre que la laïcité de l’Ecole lui donne la garantie qu’aucun enseignement ne le prive de sa liberté de croire, ou de ne pas croire. </a:t>
            </a:r>
            <a:endParaRPr lang="fr-FR" dirty="0" smtClean="0"/>
          </a:p>
        </p:txBody>
      </p:sp>
      <p:sp>
        <p:nvSpPr>
          <p:cNvPr id="7" name="Espace réservé du contenu 2"/>
          <p:cNvSpPr txBox="1">
            <a:spLocks/>
          </p:cNvSpPr>
          <p:nvPr/>
        </p:nvSpPr>
        <p:spPr>
          <a:xfrm>
            <a:off x="2424428" y="91090"/>
            <a:ext cx="9558196" cy="2194910"/>
          </a:xfrm>
          <a:prstGeom prst="rect">
            <a:avLst/>
          </a:prstGeom>
          <a:solidFill>
            <a:srgbClr val="008080"/>
          </a:solidFill>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smtClean="0">
                <a:solidFill>
                  <a:schemeClr val="bg1"/>
                </a:solidFill>
              </a:rPr>
              <a:t>Article 12</a:t>
            </a:r>
          </a:p>
          <a:p>
            <a:pPr marL="0" indent="0">
              <a:buFont typeface="Arial" panose="020B0604020202020204" pitchFamily="34" charset="0"/>
              <a:buNone/>
            </a:pPr>
            <a:r>
              <a:rPr lang="fr-FR" sz="2900" b="1" smtClean="0">
                <a:solidFill>
                  <a:schemeClr val="bg1"/>
                </a:solidFill>
              </a:rPr>
              <a:t>Les enseignements sont laïques. Afin de garantir aux élèves l’ouverture la plus objective possible à la diversité des visions du monde ainsi qu’à l’étendue et à la précision des savoirs, aucun sujet n’est a priori exclu du questionnement scientifique et pédagogique. Aucun élève ne peut invoquer une conviction religieuse ou politique pour contester à un enseignant le droit de traiter une question au programme. </a:t>
            </a:r>
            <a:endParaRPr lang="fr-FR" sz="2900" dirty="0">
              <a:solidFill>
                <a:schemeClr val="bg1"/>
              </a:solidFill>
            </a:endParaRPr>
          </a:p>
        </p:txBody>
      </p:sp>
    </p:spTree>
    <p:extLst>
      <p:ext uri="{BB962C8B-B14F-4D97-AF65-F5344CB8AC3E}">
        <p14:creationId xmlns:p14="http://schemas.microsoft.com/office/powerpoint/2010/main" xmlns="" val="34828265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1971675"/>
            <a:ext cx="11696020" cy="48863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t>L’Ecole a pour mission de former des esprits et des personnalités libres. </a:t>
            </a:r>
            <a:r>
              <a:rPr lang="fr-FR" dirty="0" smtClean="0"/>
              <a:t>Elle aide l’élève à construire son </a:t>
            </a:r>
            <a:r>
              <a:rPr lang="fr-FR" dirty="0"/>
              <a:t>identité </a:t>
            </a:r>
            <a:r>
              <a:rPr lang="fr-FR" dirty="0" smtClean="0"/>
              <a:t>personnelle et sa </a:t>
            </a:r>
            <a:r>
              <a:rPr lang="fr-FR" dirty="0"/>
              <a:t>propre </a:t>
            </a:r>
            <a:r>
              <a:rPr lang="fr-FR" dirty="0" smtClean="0"/>
              <a:t>personnalité.</a:t>
            </a:r>
          </a:p>
          <a:p>
            <a:pPr algn="just"/>
            <a:r>
              <a:rPr lang="fr-FR" dirty="0" smtClean="0"/>
              <a:t>En </a:t>
            </a:r>
            <a:r>
              <a:rPr lang="fr-FR" dirty="0"/>
              <a:t>raison de la neutralité laïque de l’Ecole, et du fait que l’appartenance religieuse n’est pas contradictoire avec l’acceptation des règles laïques, </a:t>
            </a:r>
            <a:r>
              <a:rPr lang="fr-FR" dirty="0" smtClean="0"/>
              <a:t>l'Ecole </a:t>
            </a:r>
            <a:r>
              <a:rPr lang="fr-FR" dirty="0"/>
              <a:t>ne demande jamais de rejeter l'identité reçue </a:t>
            </a:r>
            <a:r>
              <a:rPr lang="fr-FR" dirty="0" smtClean="0"/>
              <a:t>du </a:t>
            </a:r>
            <a:r>
              <a:rPr lang="fr-FR" dirty="0"/>
              <a:t>milieu familial ou </a:t>
            </a:r>
            <a:r>
              <a:rPr lang="fr-FR" dirty="0" smtClean="0"/>
              <a:t>social.</a:t>
            </a:r>
          </a:p>
          <a:p>
            <a:pPr algn="just"/>
            <a:r>
              <a:rPr lang="fr-FR" dirty="0" smtClean="0"/>
              <a:t>L’Ecole offre </a:t>
            </a:r>
            <a:r>
              <a:rPr lang="fr-FR" dirty="0"/>
              <a:t>à chacun des élèves les moyens intellectuels et culturels de faire ses propres choix en matière de convictions et de mode de vie. </a:t>
            </a:r>
          </a:p>
        </p:txBody>
      </p:sp>
      <p:sp>
        <p:nvSpPr>
          <p:cNvPr id="7" name="Espace réservé du contenu 2"/>
          <p:cNvSpPr txBox="1">
            <a:spLocks/>
          </p:cNvSpPr>
          <p:nvPr/>
        </p:nvSpPr>
        <p:spPr>
          <a:xfrm>
            <a:off x="2424428" y="91090"/>
            <a:ext cx="9558196" cy="1734535"/>
          </a:xfrm>
          <a:prstGeom prst="rect">
            <a:avLst/>
          </a:prstGeom>
          <a:solidFill>
            <a:schemeClr val="accent5">
              <a:lumMod val="75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13</a:t>
            </a:r>
          </a:p>
          <a:p>
            <a:pPr marL="0" indent="0" algn="just">
              <a:buFont typeface="Arial" panose="020B0604020202020204" pitchFamily="34" charset="0"/>
              <a:buNone/>
            </a:pPr>
            <a:r>
              <a:rPr lang="fr-FR" b="1" dirty="0" smtClean="0">
                <a:solidFill>
                  <a:schemeClr val="bg1"/>
                </a:solidFill>
              </a:rPr>
              <a:t>Nul ne peut se prévaloir de son appartenance religieuse pour refuser de se conformer aux règles applicables dans l'École de la République. </a:t>
            </a:r>
            <a:endParaRPr lang="fr-FR" dirty="0" smtClean="0">
              <a:solidFill>
                <a:schemeClr val="bg1"/>
              </a:solidFill>
            </a:endParaRPr>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xmlns="" val="304749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306471"/>
            <a:ext cx="11696020" cy="45515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t>Les règles de la laïcité à l’Ecole s’appliquent dans les </a:t>
            </a:r>
            <a:r>
              <a:rPr lang="fr-FR" b="1" dirty="0" smtClean="0">
                <a:solidFill>
                  <a:srgbClr val="FF0000"/>
                </a:solidFill>
              </a:rPr>
              <a:t>différents espaces</a:t>
            </a:r>
            <a:r>
              <a:rPr lang="fr-FR" dirty="0" smtClean="0"/>
              <a:t> </a:t>
            </a:r>
            <a:r>
              <a:rPr lang="fr-FR" dirty="0"/>
              <a:t>de </a:t>
            </a:r>
            <a:r>
              <a:rPr lang="fr-FR" dirty="0" smtClean="0"/>
              <a:t>l’Ecole.</a:t>
            </a:r>
          </a:p>
          <a:p>
            <a:pPr algn="just"/>
            <a:r>
              <a:rPr lang="fr-FR" dirty="0" smtClean="0"/>
              <a:t>Chaque </a:t>
            </a:r>
            <a:r>
              <a:rPr lang="fr-FR" dirty="0"/>
              <a:t>lieu de la vie scolaire peut donc faire l’objet d’une </a:t>
            </a:r>
            <a:r>
              <a:rPr lang="fr-FR" dirty="0" smtClean="0"/>
              <a:t>explication de ce </a:t>
            </a:r>
            <a:r>
              <a:rPr lang="fr-FR" dirty="0"/>
              <a:t>qu’implique </a:t>
            </a:r>
            <a:r>
              <a:rPr lang="fr-FR" dirty="0" smtClean="0"/>
              <a:t>dans ce lieu la </a:t>
            </a:r>
            <a:r>
              <a:rPr lang="fr-FR" dirty="0"/>
              <a:t>laïcité de l’Ecole : dans la salle de classe, à la cantine, dans la cour de récréation ou en cours d’éducation </a:t>
            </a:r>
            <a:r>
              <a:rPr lang="fr-FR" dirty="0" smtClean="0"/>
              <a:t>physique…. </a:t>
            </a:r>
            <a:endParaRPr lang="fr-FR" dirty="0"/>
          </a:p>
        </p:txBody>
      </p:sp>
      <p:sp>
        <p:nvSpPr>
          <p:cNvPr id="7" name="Espace réservé du contenu 2"/>
          <p:cNvSpPr txBox="1">
            <a:spLocks/>
          </p:cNvSpPr>
          <p:nvPr/>
        </p:nvSpPr>
        <p:spPr>
          <a:xfrm>
            <a:off x="2424428" y="91090"/>
            <a:ext cx="9558196" cy="2033401"/>
          </a:xfrm>
          <a:prstGeom prst="rect">
            <a:avLst/>
          </a:prstGeom>
          <a:solidFill>
            <a:srgbClr val="FF0000"/>
          </a:solidFill>
          <a:ln>
            <a:solidFill>
              <a:srgbClr val="FF0000"/>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14</a:t>
            </a:r>
          </a:p>
          <a:p>
            <a:pPr marL="0" indent="0" algn="just">
              <a:buFont typeface="Arial" panose="020B0604020202020204" pitchFamily="34" charset="0"/>
              <a:buNone/>
            </a:pPr>
            <a:r>
              <a:rPr lang="fr-FR" b="1" dirty="0" smtClean="0">
                <a:solidFill>
                  <a:schemeClr val="bg1"/>
                </a:solidFill>
              </a:rPr>
              <a:t>Dans les établissements scolaires publics, les règles de vie des différents espaces, précisées dans le règlement intérieur, sont respectueuses de la laïcité. Le port de signes ou tenues par lesquels les élèves manifestent ostensiblement une appartenance religieuse est interdit. </a:t>
            </a:r>
            <a:endParaRPr lang="fr-FR" dirty="0">
              <a:solidFill>
                <a:schemeClr val="bg1"/>
              </a:solidFill>
            </a:endParaRPr>
          </a:p>
        </p:txBody>
      </p:sp>
    </p:spTree>
    <p:extLst>
      <p:ext uri="{BB962C8B-B14F-4D97-AF65-F5344CB8AC3E}">
        <p14:creationId xmlns:p14="http://schemas.microsoft.com/office/powerpoint/2010/main" xmlns="" val="1274541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1771651"/>
            <a:ext cx="11696020" cy="50863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t>Les élèves doivent </a:t>
            </a:r>
            <a:r>
              <a:rPr lang="fr-FR" b="1" dirty="0">
                <a:solidFill>
                  <a:schemeClr val="accent1">
                    <a:lumMod val="75000"/>
                  </a:schemeClr>
                </a:solidFill>
              </a:rPr>
              <a:t>contribuer à </a:t>
            </a:r>
            <a:r>
              <a:rPr lang="fr-FR" b="1" dirty="0" smtClean="0">
                <a:solidFill>
                  <a:schemeClr val="accent1">
                    <a:lumMod val="75000"/>
                  </a:schemeClr>
                </a:solidFill>
              </a:rPr>
              <a:t>faire vivre </a:t>
            </a:r>
            <a:r>
              <a:rPr lang="fr-FR" b="1" dirty="0">
                <a:solidFill>
                  <a:schemeClr val="accent1">
                    <a:lumMod val="75000"/>
                  </a:schemeClr>
                </a:solidFill>
              </a:rPr>
              <a:t>la laïcité dans leur </a:t>
            </a:r>
            <a:r>
              <a:rPr lang="fr-FR" b="1" dirty="0" smtClean="0">
                <a:solidFill>
                  <a:schemeClr val="accent1">
                    <a:lumMod val="75000"/>
                  </a:schemeClr>
                </a:solidFill>
              </a:rPr>
              <a:t>école par </a:t>
            </a:r>
            <a:r>
              <a:rPr lang="fr-FR" b="1" dirty="0">
                <a:solidFill>
                  <a:schemeClr val="accent1">
                    <a:lumMod val="75000"/>
                  </a:schemeClr>
                </a:solidFill>
              </a:rPr>
              <a:t>leurs réflexions et leurs </a:t>
            </a:r>
            <a:r>
              <a:rPr lang="fr-FR" b="1" dirty="0" smtClean="0">
                <a:solidFill>
                  <a:schemeClr val="accent1">
                    <a:lumMod val="75000"/>
                  </a:schemeClr>
                </a:solidFill>
              </a:rPr>
              <a:t>activités</a:t>
            </a:r>
            <a:r>
              <a:rPr lang="fr-FR" dirty="0" smtClean="0"/>
              <a:t> en concertation avec les personnels de l’école. </a:t>
            </a:r>
            <a:r>
              <a:rPr lang="fr-FR" dirty="0"/>
              <a:t>Cela ne suppose pas qu’ils renoncent à leurs croyances. On peut être laïque et croyant. </a:t>
            </a:r>
            <a:endParaRPr lang="fr-FR" dirty="0" smtClean="0"/>
          </a:p>
          <a:p>
            <a:pPr algn="just"/>
            <a:r>
              <a:rPr lang="fr-FR" dirty="0" smtClean="0"/>
              <a:t>Les enseignants invitent les élèves à </a:t>
            </a:r>
            <a:r>
              <a:rPr lang="fr-FR" dirty="0"/>
              <a:t>prendre l’initiative de projets qui leur donneront les moyens de s’approprier une part de la vie du principe de laïcité dans </a:t>
            </a:r>
            <a:r>
              <a:rPr lang="fr-FR" dirty="0" smtClean="0"/>
              <a:t>l’Ecole</a:t>
            </a:r>
            <a:r>
              <a:rPr lang="fr-FR" dirty="0"/>
              <a:t> </a:t>
            </a:r>
            <a:r>
              <a:rPr lang="fr-FR" dirty="0" smtClean="0"/>
              <a:t>et de s’engager comme un citoyen en devenir.</a:t>
            </a:r>
          </a:p>
          <a:p>
            <a:pPr algn="just"/>
            <a:r>
              <a:rPr lang="fr-FR" dirty="0" smtClean="0"/>
              <a:t>La </a:t>
            </a:r>
            <a:r>
              <a:rPr lang="fr-FR" dirty="0"/>
              <a:t>laïcité </a:t>
            </a:r>
            <a:r>
              <a:rPr lang="fr-FR" dirty="0" smtClean="0"/>
              <a:t>suppose </a:t>
            </a:r>
            <a:r>
              <a:rPr lang="fr-FR" dirty="0"/>
              <a:t>d’obéir à des </a:t>
            </a:r>
            <a:r>
              <a:rPr lang="fr-FR" dirty="0" smtClean="0"/>
              <a:t>règles, mais aussi de créer des espaces </a:t>
            </a:r>
            <a:r>
              <a:rPr lang="fr-FR" dirty="0"/>
              <a:t>de dialogue dans </a:t>
            </a:r>
            <a:r>
              <a:rPr lang="fr-FR" dirty="0" smtClean="0"/>
              <a:t>l’école. </a:t>
            </a:r>
            <a:endParaRPr lang="fr-FR" dirty="0"/>
          </a:p>
        </p:txBody>
      </p:sp>
      <p:sp>
        <p:nvSpPr>
          <p:cNvPr id="7" name="Espace réservé du contenu 2"/>
          <p:cNvSpPr txBox="1">
            <a:spLocks/>
          </p:cNvSpPr>
          <p:nvPr/>
        </p:nvSpPr>
        <p:spPr>
          <a:xfrm>
            <a:off x="2424428" y="91091"/>
            <a:ext cx="9558196" cy="1566260"/>
          </a:xfrm>
          <a:prstGeom prst="rect">
            <a:avLst/>
          </a:prstGeom>
          <a:solidFill>
            <a:schemeClr val="accent1">
              <a:lumMod val="7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smtClean="0">
                <a:solidFill>
                  <a:schemeClr val="bg1"/>
                </a:solidFill>
              </a:rPr>
              <a:t>Article 15</a:t>
            </a:r>
          </a:p>
          <a:p>
            <a:pPr marL="0" indent="0">
              <a:buFont typeface="Arial" panose="020B0604020202020204" pitchFamily="34" charset="0"/>
              <a:buNone/>
            </a:pPr>
            <a:r>
              <a:rPr lang="fr-FR" b="1" smtClean="0">
                <a:solidFill>
                  <a:schemeClr val="bg1"/>
                </a:solidFill>
              </a:rPr>
              <a:t>Par leurs réflexions et leurs activités, les élèves contribuent à faire vivre la laïcité au sein de leur établissement. </a:t>
            </a:r>
            <a:endParaRPr lang="fr-FR" smtClean="0">
              <a:solidFill>
                <a:schemeClr val="bg1"/>
              </a:solidFill>
            </a:endParaRPr>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xmlns="" val="230731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0655" y="215115"/>
            <a:ext cx="9558196" cy="892676"/>
          </a:xfrm>
        </p:spPr>
        <p:txBody>
          <a:bodyPr>
            <a:normAutofit/>
          </a:bodyPr>
          <a:lstStyle/>
          <a:p>
            <a:r>
              <a:rPr lang="fr-FR" sz="4000" b="1" dirty="0" smtClean="0">
                <a:solidFill>
                  <a:schemeClr val="accent1">
                    <a:lumMod val="75000"/>
                  </a:schemeClr>
                </a:solidFill>
              </a:rPr>
              <a:t>Phrase de préambule</a:t>
            </a:r>
            <a:endParaRPr lang="fr-FR" sz="4000" b="1" dirty="0">
              <a:solidFill>
                <a:schemeClr val="accent1">
                  <a:lumMod val="75000"/>
                </a:schemeClr>
              </a:solidFill>
            </a:endParaRPr>
          </a:p>
        </p:txBody>
      </p:sp>
      <p:sp>
        <p:nvSpPr>
          <p:cNvPr id="3" name="Espace réservé du contenu 2"/>
          <p:cNvSpPr>
            <a:spLocks noGrp="1"/>
          </p:cNvSpPr>
          <p:nvPr>
            <p:ph idx="1"/>
          </p:nvPr>
        </p:nvSpPr>
        <p:spPr>
          <a:xfrm>
            <a:off x="858044" y="1367563"/>
            <a:ext cx="10515600" cy="5101476"/>
          </a:xfrm>
        </p:spPr>
        <p:txBody>
          <a:bodyPr>
            <a:normAutofit/>
          </a:bodyPr>
          <a:lstStyle/>
          <a:p>
            <a:pPr marL="0" indent="0">
              <a:buNone/>
            </a:pPr>
            <a:r>
              <a:rPr lang="fr-FR" b="1" dirty="0" smtClean="0">
                <a:solidFill>
                  <a:schemeClr val="accent5"/>
                </a:solidFill>
              </a:rPr>
              <a:t>La </a:t>
            </a:r>
            <a:r>
              <a:rPr lang="fr-FR" b="1" dirty="0">
                <a:solidFill>
                  <a:schemeClr val="accent5"/>
                </a:solidFill>
              </a:rPr>
              <a:t>Nation confie à l’École la mission de faire partager aux élèves les valeurs de la </a:t>
            </a:r>
            <a:r>
              <a:rPr lang="fr-FR" b="1" dirty="0" smtClean="0">
                <a:solidFill>
                  <a:schemeClr val="accent5"/>
                </a:solidFill>
              </a:rPr>
              <a:t>République.</a:t>
            </a:r>
            <a:endParaRPr lang="fr-FR" dirty="0"/>
          </a:p>
          <a:p>
            <a:pPr algn="just"/>
            <a:r>
              <a:rPr lang="fr-FR" b="1" dirty="0">
                <a:solidFill>
                  <a:schemeClr val="accent1">
                    <a:lumMod val="75000"/>
                  </a:schemeClr>
                </a:solidFill>
              </a:rPr>
              <a:t>Les valeurs de la République </a:t>
            </a:r>
            <a:r>
              <a:rPr lang="fr-FR" dirty="0"/>
              <a:t>sont définies dans le préambule de la Constitution </a:t>
            </a:r>
            <a:r>
              <a:rPr lang="fr-FR" dirty="0" smtClean="0"/>
              <a:t>de la Vème République du </a:t>
            </a:r>
            <a:r>
              <a:rPr lang="fr-FR" dirty="0"/>
              <a:t>4 octobre 1958 comme « </a:t>
            </a:r>
            <a:r>
              <a:rPr lang="fr-FR" i="1" dirty="0"/>
              <a:t>l’idéal commun de liberté, d’égalité et de fraternité </a:t>
            </a:r>
            <a:r>
              <a:rPr lang="fr-FR" dirty="0" smtClean="0"/>
              <a:t>».</a:t>
            </a:r>
          </a:p>
          <a:p>
            <a:pPr algn="just"/>
            <a:r>
              <a:rPr lang="fr-FR" dirty="0" smtClean="0"/>
              <a:t>«</a:t>
            </a:r>
            <a:r>
              <a:rPr lang="fr-FR" i="1" dirty="0" smtClean="0"/>
              <a:t>La </a:t>
            </a:r>
            <a:r>
              <a:rPr lang="fr-FR" i="1" dirty="0"/>
              <a:t>France est une République indivisible, laïque, démocratique et sociale </a:t>
            </a:r>
            <a:r>
              <a:rPr lang="fr-FR" dirty="0" smtClean="0"/>
              <a:t>» (art. 1</a:t>
            </a:r>
            <a:r>
              <a:rPr lang="fr-FR" baseline="30000" dirty="0" smtClean="0"/>
              <a:t>er</a:t>
            </a:r>
            <a:r>
              <a:rPr lang="fr-FR" dirty="0"/>
              <a:t> de la Constitution de la Vème </a:t>
            </a:r>
            <a:r>
              <a:rPr lang="fr-FR" dirty="0" smtClean="0"/>
              <a:t>République) . </a:t>
            </a:r>
          </a:p>
          <a:p>
            <a:pPr algn="just"/>
            <a:r>
              <a:rPr lang="fr-FR" dirty="0" smtClean="0"/>
              <a:t>Le </a:t>
            </a:r>
            <a:r>
              <a:rPr lang="fr-FR" dirty="0"/>
              <a:t>Code de l’éducation donne pour </a:t>
            </a:r>
            <a:r>
              <a:rPr lang="fr-FR" b="1" dirty="0">
                <a:solidFill>
                  <a:schemeClr val="accent1">
                    <a:lumMod val="75000"/>
                  </a:schemeClr>
                </a:solidFill>
              </a:rPr>
              <a:t>m</a:t>
            </a:r>
            <a:r>
              <a:rPr lang="fr-FR" b="1" dirty="0" smtClean="0">
                <a:solidFill>
                  <a:schemeClr val="accent1">
                    <a:lumMod val="75000"/>
                  </a:schemeClr>
                </a:solidFill>
              </a:rPr>
              <a:t>ission à </a:t>
            </a:r>
            <a:r>
              <a:rPr lang="fr-FR" b="1" dirty="0">
                <a:solidFill>
                  <a:schemeClr val="accent1">
                    <a:lumMod val="75000"/>
                  </a:schemeClr>
                </a:solidFill>
              </a:rPr>
              <a:t>l’Ecole </a:t>
            </a:r>
            <a:r>
              <a:rPr lang="fr-FR" dirty="0"/>
              <a:t>la transmission de ces valeurs et de ces principes fondateurs. </a:t>
            </a:r>
            <a:endParaRPr lang="fr-FR" dirty="0" smtClean="0"/>
          </a:p>
          <a:p>
            <a:pPr algn="just"/>
            <a:r>
              <a:rPr lang="fr-FR" dirty="0" smtClean="0"/>
              <a:t>Le </a:t>
            </a:r>
            <a:r>
              <a:rPr lang="fr-FR" b="1" dirty="0" smtClean="0">
                <a:solidFill>
                  <a:schemeClr val="accent1">
                    <a:lumMod val="75000"/>
                  </a:schemeClr>
                </a:solidFill>
              </a:rPr>
              <a:t>rôle de </a:t>
            </a:r>
            <a:r>
              <a:rPr lang="fr-FR" b="1" dirty="0">
                <a:solidFill>
                  <a:schemeClr val="accent1">
                    <a:lumMod val="75000"/>
                  </a:schemeClr>
                </a:solidFill>
              </a:rPr>
              <a:t>l’Ecole </a:t>
            </a:r>
            <a:r>
              <a:rPr lang="fr-FR" dirty="0" smtClean="0"/>
              <a:t>est d’apprendre aux élèves à faire </a:t>
            </a:r>
            <a:r>
              <a:rPr lang="fr-FR" dirty="0"/>
              <a:t>société autour des valeurs et des principes républicains. </a:t>
            </a:r>
          </a:p>
        </p:txBody>
      </p:sp>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23062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4428" y="91091"/>
            <a:ext cx="9558196" cy="1751998"/>
          </a:xfrm>
          <a:solidFill>
            <a:schemeClr val="accent1">
              <a:lumMod val="75000"/>
            </a:schemeClr>
          </a:solidFill>
        </p:spPr>
        <p:txBody>
          <a:bodyPr>
            <a:normAutofit fontScale="92500"/>
          </a:bodyPr>
          <a:lstStyle/>
          <a:p>
            <a:pPr marL="0" indent="0">
              <a:buNone/>
            </a:pPr>
            <a:r>
              <a:rPr lang="fr-FR" b="1" dirty="0" smtClean="0">
                <a:solidFill>
                  <a:schemeClr val="bg1"/>
                </a:solidFill>
              </a:rPr>
              <a:t>Article 1</a:t>
            </a:r>
            <a:r>
              <a:rPr lang="fr-FR" b="1" baseline="30000" dirty="0" smtClean="0">
                <a:solidFill>
                  <a:schemeClr val="bg1"/>
                </a:solidFill>
              </a:rPr>
              <a:t>er</a:t>
            </a:r>
            <a:endParaRPr lang="fr-FR" b="1" dirty="0" smtClean="0">
              <a:solidFill>
                <a:schemeClr val="bg1"/>
              </a:solidFill>
            </a:endParaRPr>
          </a:p>
          <a:p>
            <a:pPr marL="0" indent="0" algn="just">
              <a:buNone/>
            </a:pPr>
            <a:r>
              <a:rPr lang="fr-FR" b="1" dirty="0" smtClean="0">
                <a:solidFill>
                  <a:schemeClr val="bg1"/>
                </a:solidFill>
              </a:rPr>
              <a:t>La </a:t>
            </a:r>
            <a:r>
              <a:rPr lang="fr-FR" b="1" dirty="0">
                <a:solidFill>
                  <a:schemeClr val="bg1"/>
                </a:solidFill>
              </a:rPr>
              <a:t>France est une République indivisible, laïque, démocratique et sociale. Elle assure l’égalité devant la loi, sur l’ensemble de son territoire, de tous les citoyens. Elle respecte toutes les </a:t>
            </a:r>
            <a:r>
              <a:rPr lang="fr-FR" b="1" dirty="0" smtClean="0">
                <a:solidFill>
                  <a:schemeClr val="bg1"/>
                </a:solidFill>
              </a:rPr>
              <a:t>croyances. </a:t>
            </a:r>
            <a:endParaRPr lang="fr-FR" dirty="0">
              <a:solidFill>
                <a:schemeClr val="bg1"/>
              </a:solidFill>
            </a:endParaRPr>
          </a:p>
          <a:p>
            <a:endParaRPr lang="fr-FR" dirty="0"/>
          </a:p>
        </p:txBody>
      </p:sp>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1971675"/>
            <a:ext cx="11696020" cy="48863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smtClean="0"/>
              <a:t>Une dimension historique</a:t>
            </a:r>
          </a:p>
          <a:p>
            <a:pPr lvl="1" algn="just"/>
            <a:r>
              <a:rPr lang="fr-FR" b="1" dirty="0" smtClean="0">
                <a:solidFill>
                  <a:schemeClr val="accent1">
                    <a:lumMod val="75000"/>
                  </a:schemeClr>
                </a:solidFill>
              </a:rPr>
              <a:t>L’indivisibilité</a:t>
            </a:r>
            <a:r>
              <a:rPr lang="fr-FR" b="1" dirty="0" smtClean="0"/>
              <a:t> </a:t>
            </a:r>
            <a:r>
              <a:rPr lang="fr-FR" dirty="0"/>
              <a:t>est un acquis de la Révolution : la République est proclamée « une et indivisible » le 25 septembre 1792. </a:t>
            </a:r>
            <a:endParaRPr lang="fr-FR" dirty="0" smtClean="0"/>
          </a:p>
          <a:p>
            <a:pPr lvl="1" algn="just"/>
            <a:r>
              <a:rPr lang="fr-FR" b="1" dirty="0" smtClean="0">
                <a:solidFill>
                  <a:schemeClr val="accent1">
                    <a:lumMod val="75000"/>
                  </a:schemeClr>
                </a:solidFill>
              </a:rPr>
              <a:t>La </a:t>
            </a:r>
            <a:r>
              <a:rPr lang="fr-FR" b="1" dirty="0">
                <a:solidFill>
                  <a:schemeClr val="accent1">
                    <a:lumMod val="75000"/>
                  </a:schemeClr>
                </a:solidFill>
              </a:rPr>
              <a:t>laïcité </a:t>
            </a:r>
            <a:r>
              <a:rPr lang="fr-FR" dirty="0"/>
              <a:t>s’est affirmée à partir des lois de 1882 et 1886 sur les programmes et des personnels de l’enseignement public, puis s’est définitivement imposée en 1905 par la loi de séparation des Eglises et de l’Etat. </a:t>
            </a:r>
            <a:endParaRPr lang="fr-FR" dirty="0" smtClean="0"/>
          </a:p>
          <a:p>
            <a:pPr lvl="1" algn="just"/>
            <a:r>
              <a:rPr lang="fr-FR" b="1" dirty="0" smtClean="0">
                <a:solidFill>
                  <a:schemeClr val="accent1">
                    <a:lumMod val="75000"/>
                  </a:schemeClr>
                </a:solidFill>
              </a:rPr>
              <a:t>La </a:t>
            </a:r>
            <a:r>
              <a:rPr lang="fr-FR" b="1" dirty="0">
                <a:solidFill>
                  <a:schemeClr val="accent1">
                    <a:lumMod val="75000"/>
                  </a:schemeClr>
                </a:solidFill>
              </a:rPr>
              <a:t>démocratie </a:t>
            </a:r>
            <a:r>
              <a:rPr lang="fr-FR" dirty="0"/>
              <a:t>est </a:t>
            </a:r>
            <a:r>
              <a:rPr lang="fr-FR" dirty="0" smtClean="0"/>
              <a:t>un acquis depuis la </a:t>
            </a:r>
            <a:r>
              <a:rPr lang="fr-FR" dirty="0"/>
              <a:t>Révolution française : </a:t>
            </a:r>
            <a:r>
              <a:rPr lang="fr-FR" dirty="0" smtClean="0"/>
              <a:t>« </a:t>
            </a:r>
            <a:r>
              <a:rPr lang="fr-FR" i="1" dirty="0"/>
              <a:t>le principe de toute souveraineté réside essentiellement dans la Nation</a:t>
            </a:r>
            <a:r>
              <a:rPr lang="fr-FR" dirty="0"/>
              <a:t> </a:t>
            </a:r>
            <a:r>
              <a:rPr lang="fr-FR" dirty="0" smtClean="0"/>
              <a:t>» (Constitution du 3 septembre 1791) </a:t>
            </a:r>
            <a:endParaRPr lang="fr-FR" dirty="0"/>
          </a:p>
          <a:p>
            <a:pPr lvl="1" algn="just"/>
            <a:r>
              <a:rPr lang="fr-FR" b="1" dirty="0" smtClean="0">
                <a:solidFill>
                  <a:schemeClr val="accent1">
                    <a:lumMod val="75000"/>
                  </a:schemeClr>
                </a:solidFill>
              </a:rPr>
              <a:t>Le </a:t>
            </a:r>
            <a:r>
              <a:rPr lang="fr-FR" b="1" dirty="0">
                <a:solidFill>
                  <a:schemeClr val="accent1">
                    <a:lumMod val="75000"/>
                  </a:schemeClr>
                </a:solidFill>
              </a:rPr>
              <a:t>caractère social de la République </a:t>
            </a:r>
            <a:r>
              <a:rPr lang="fr-FR" dirty="0"/>
              <a:t>a été affirmé </a:t>
            </a:r>
            <a:r>
              <a:rPr lang="fr-FR" dirty="0" smtClean="0"/>
              <a:t>à </a:t>
            </a:r>
            <a:r>
              <a:rPr lang="fr-FR" dirty="0"/>
              <a:t>la Libération par le programme du Conseil national de la Résistance qui prévoyait « </a:t>
            </a:r>
            <a:r>
              <a:rPr lang="fr-FR" i="1" dirty="0"/>
              <a:t>Un plan complet de Sécurité sociale, visant à assurer à tous les citoyens des moyens d’existence, dans tous les cas où ils sont incapables de se les procurer par le travail</a:t>
            </a:r>
            <a:r>
              <a:rPr lang="fr-FR" dirty="0"/>
              <a:t> ». </a:t>
            </a:r>
            <a:r>
              <a:rPr lang="fr-FR" dirty="0" smtClean="0"/>
              <a:t> </a:t>
            </a:r>
          </a:p>
        </p:txBody>
      </p:sp>
    </p:spTree>
    <p:extLst>
      <p:ext uri="{BB962C8B-B14F-4D97-AF65-F5344CB8AC3E}">
        <p14:creationId xmlns:p14="http://schemas.microsoft.com/office/powerpoint/2010/main" xmlns="" val="356012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4428" y="91091"/>
            <a:ext cx="9558196" cy="1751998"/>
          </a:xfrm>
          <a:solidFill>
            <a:schemeClr val="accent1">
              <a:lumMod val="75000"/>
            </a:schemeClr>
          </a:solidFill>
        </p:spPr>
        <p:txBody>
          <a:bodyPr>
            <a:normAutofit fontScale="92500"/>
          </a:bodyPr>
          <a:lstStyle/>
          <a:p>
            <a:pPr marL="0" indent="0">
              <a:buNone/>
            </a:pPr>
            <a:r>
              <a:rPr lang="fr-FR" b="1" dirty="0" smtClean="0">
                <a:solidFill>
                  <a:schemeClr val="bg1"/>
                </a:solidFill>
              </a:rPr>
              <a:t>Article 1</a:t>
            </a:r>
            <a:r>
              <a:rPr lang="fr-FR" b="1" baseline="30000" dirty="0" smtClean="0">
                <a:solidFill>
                  <a:schemeClr val="bg1"/>
                </a:solidFill>
              </a:rPr>
              <a:t>er</a:t>
            </a:r>
            <a:endParaRPr lang="fr-FR" b="1" dirty="0" smtClean="0">
              <a:solidFill>
                <a:schemeClr val="bg1"/>
              </a:solidFill>
            </a:endParaRPr>
          </a:p>
          <a:p>
            <a:pPr marL="0" indent="0" algn="just">
              <a:buNone/>
            </a:pPr>
            <a:r>
              <a:rPr lang="fr-FR" b="1" dirty="0" smtClean="0">
                <a:solidFill>
                  <a:schemeClr val="bg1"/>
                </a:solidFill>
              </a:rPr>
              <a:t>La </a:t>
            </a:r>
            <a:r>
              <a:rPr lang="fr-FR" b="1" dirty="0">
                <a:solidFill>
                  <a:schemeClr val="bg1"/>
                </a:solidFill>
              </a:rPr>
              <a:t>France est une République indivisible, laïque, démocratique et sociale. Elle assure l’égalité devant la loi, sur l’ensemble de son territoire, de tous les citoyens. Elle respecte toutes les </a:t>
            </a:r>
            <a:r>
              <a:rPr lang="fr-FR" b="1" dirty="0" smtClean="0">
                <a:solidFill>
                  <a:schemeClr val="bg1"/>
                </a:solidFill>
              </a:rPr>
              <a:t>croyances. </a:t>
            </a:r>
            <a:endParaRPr lang="fr-FR" dirty="0">
              <a:solidFill>
                <a:schemeClr val="bg1"/>
              </a:solidFill>
            </a:endParaRPr>
          </a:p>
          <a:p>
            <a:endParaRPr lang="fr-FR" dirty="0"/>
          </a:p>
        </p:txBody>
      </p:sp>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1971675"/>
            <a:ext cx="11696020" cy="48863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smtClean="0"/>
              <a:t>Une dimension historique</a:t>
            </a:r>
          </a:p>
          <a:p>
            <a:pPr algn="just"/>
            <a:r>
              <a:rPr lang="fr-FR" b="1" dirty="0" smtClean="0">
                <a:solidFill>
                  <a:schemeClr val="accent1">
                    <a:lumMod val="75000"/>
                  </a:schemeClr>
                </a:solidFill>
              </a:rPr>
              <a:t>La République assure l’égalité devant la loi </a:t>
            </a:r>
            <a:r>
              <a:rPr lang="fr-FR" dirty="0" smtClean="0"/>
              <a:t>: chaque citoyen est titulaire des mêmes droits et des mêmes devoirs que tous les autres. </a:t>
            </a:r>
          </a:p>
          <a:p>
            <a:pPr algn="just"/>
            <a:r>
              <a:rPr lang="fr-FR" b="1" dirty="0" smtClean="0">
                <a:solidFill>
                  <a:schemeClr val="accent1">
                    <a:lumMod val="75000"/>
                  </a:schemeClr>
                </a:solidFill>
              </a:rPr>
              <a:t>La République respecte toutes les croyances </a:t>
            </a:r>
            <a:r>
              <a:rPr lang="fr-FR" dirty="0" smtClean="0"/>
              <a:t>: elle garantit à toutes les croyances la même liberté de conscience et d’exercice des cultes. La laïcité est une garantie de l’égalité républicaine : elle assure chacun de son droit à la même liberté de conscience, de croyance ou d’incroyance, que tous les autres. </a:t>
            </a:r>
            <a:endParaRPr lang="fr-FR" dirty="0"/>
          </a:p>
        </p:txBody>
      </p:sp>
    </p:spTree>
    <p:extLst>
      <p:ext uri="{BB962C8B-B14F-4D97-AF65-F5344CB8AC3E}">
        <p14:creationId xmlns:p14="http://schemas.microsoft.com/office/powerpoint/2010/main" xmlns="" val="2125129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088107"/>
            <a:ext cx="11696020" cy="48722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smtClean="0"/>
              <a:t>Loi </a:t>
            </a:r>
            <a:r>
              <a:rPr lang="fr-FR" dirty="0"/>
              <a:t>du 9 décembre 1905 </a:t>
            </a:r>
            <a:r>
              <a:rPr lang="fr-FR" dirty="0" smtClean="0"/>
              <a:t>de </a:t>
            </a:r>
            <a:r>
              <a:rPr lang="fr-FR" b="1" dirty="0" smtClean="0">
                <a:solidFill>
                  <a:srgbClr val="FF0000"/>
                </a:solidFill>
              </a:rPr>
              <a:t>séparation des églises et de l’Etat</a:t>
            </a:r>
          </a:p>
          <a:p>
            <a:pPr lvl="1" algn="just"/>
            <a:r>
              <a:rPr lang="fr-FR" dirty="0" smtClean="0"/>
              <a:t>«</a:t>
            </a:r>
            <a:r>
              <a:rPr lang="fr-FR" i="1" dirty="0" smtClean="0"/>
              <a:t>La République assure la liberté de conscience. Elle garantit le libre exercice des cultes sous les seules restrictions édictées ci‐après dans l'intérêt de l'ordre public </a:t>
            </a:r>
            <a:r>
              <a:rPr lang="fr-FR" dirty="0" smtClean="0"/>
              <a:t>» </a:t>
            </a:r>
            <a:r>
              <a:rPr lang="fr-FR" dirty="0"/>
              <a:t>(Article 1</a:t>
            </a:r>
            <a:r>
              <a:rPr lang="fr-FR" dirty="0" smtClean="0"/>
              <a:t>)</a:t>
            </a:r>
          </a:p>
          <a:p>
            <a:pPr lvl="1" algn="just"/>
            <a:r>
              <a:rPr lang="fr-FR" dirty="0" smtClean="0"/>
              <a:t>«</a:t>
            </a:r>
            <a:r>
              <a:rPr lang="fr-FR" i="1" dirty="0" smtClean="0"/>
              <a:t>La </a:t>
            </a:r>
            <a:r>
              <a:rPr lang="fr-FR" i="1" dirty="0"/>
              <a:t>République ne reconnaît, ne salarie ni ne subventionne aucun culte </a:t>
            </a:r>
            <a:r>
              <a:rPr lang="fr-FR" dirty="0"/>
              <a:t>» (Article </a:t>
            </a:r>
            <a:r>
              <a:rPr lang="fr-FR" dirty="0" smtClean="0"/>
              <a:t>2)</a:t>
            </a:r>
          </a:p>
          <a:p>
            <a:pPr lvl="1" algn="just"/>
            <a:r>
              <a:rPr lang="fr-FR" dirty="0"/>
              <a:t>L</a:t>
            </a:r>
            <a:r>
              <a:rPr lang="fr-FR" dirty="0" smtClean="0"/>
              <a:t>oi </a:t>
            </a:r>
            <a:r>
              <a:rPr lang="fr-FR" dirty="0"/>
              <a:t>libère </a:t>
            </a:r>
            <a:r>
              <a:rPr lang="fr-FR" dirty="0" smtClean="0"/>
              <a:t>qui l’autorité </a:t>
            </a:r>
            <a:r>
              <a:rPr lang="fr-FR" dirty="0"/>
              <a:t>politique de toute tutelle religieuse. </a:t>
            </a:r>
            <a:endParaRPr lang="fr-FR" dirty="0" smtClean="0"/>
          </a:p>
          <a:p>
            <a:pPr lvl="1" algn="just"/>
            <a:r>
              <a:rPr lang="fr-FR" dirty="0" smtClean="0"/>
              <a:t>Loi qui libère la </a:t>
            </a:r>
            <a:r>
              <a:rPr lang="fr-FR" dirty="0"/>
              <a:t>croyance ou </a:t>
            </a:r>
            <a:r>
              <a:rPr lang="fr-FR" dirty="0" smtClean="0"/>
              <a:t>l’incroyance </a:t>
            </a:r>
            <a:r>
              <a:rPr lang="fr-FR" dirty="0"/>
              <a:t>de chacun de tout contrôle politique. </a:t>
            </a:r>
            <a:endParaRPr lang="fr-FR" dirty="0" smtClean="0"/>
          </a:p>
        </p:txBody>
      </p:sp>
      <p:sp>
        <p:nvSpPr>
          <p:cNvPr id="7" name="Espace réservé du contenu 2"/>
          <p:cNvSpPr txBox="1">
            <a:spLocks/>
          </p:cNvSpPr>
          <p:nvPr/>
        </p:nvSpPr>
        <p:spPr>
          <a:xfrm>
            <a:off x="2424428" y="91091"/>
            <a:ext cx="9558196" cy="1874188"/>
          </a:xfrm>
          <a:prstGeom prst="rect">
            <a:avLst/>
          </a:prstGeom>
          <a:solidFill>
            <a:srgbClr val="FF000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2</a:t>
            </a:r>
          </a:p>
          <a:p>
            <a:pPr marL="0" indent="0" algn="just">
              <a:buFont typeface="Arial" panose="020B0604020202020204" pitchFamily="34" charset="0"/>
              <a:buNone/>
            </a:pPr>
            <a:r>
              <a:rPr lang="fr-FR" b="1" dirty="0" smtClean="0">
                <a:solidFill>
                  <a:schemeClr val="bg1"/>
                </a:solidFill>
              </a:rPr>
              <a:t>La République laïque organise la séparation des religions et de l’Etat. L’Etat est neutre à l’égard des convictions religieuses ou spirituelles. Il n’y a pas de religion d’Etat. </a:t>
            </a:r>
            <a:endParaRPr lang="fr-FR" dirty="0" smtClean="0">
              <a:solidFill>
                <a:schemeClr val="bg1"/>
              </a:solidFill>
            </a:endParaRPr>
          </a:p>
        </p:txBody>
      </p:sp>
    </p:spTree>
    <p:extLst>
      <p:ext uri="{BB962C8B-B14F-4D97-AF65-F5344CB8AC3E}">
        <p14:creationId xmlns:p14="http://schemas.microsoft.com/office/powerpoint/2010/main" xmlns="" val="2922019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088107"/>
            <a:ext cx="11696020" cy="48722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smtClean="0"/>
              <a:t>Loi </a:t>
            </a:r>
            <a:r>
              <a:rPr lang="fr-FR" dirty="0"/>
              <a:t>du 9 décembre 1905 </a:t>
            </a:r>
            <a:r>
              <a:rPr lang="fr-FR" dirty="0" smtClean="0"/>
              <a:t>de </a:t>
            </a:r>
            <a:r>
              <a:rPr lang="fr-FR" b="1" dirty="0" smtClean="0">
                <a:solidFill>
                  <a:srgbClr val="FF0000"/>
                </a:solidFill>
              </a:rPr>
              <a:t>séparation des églises et de l’Etat</a:t>
            </a:r>
          </a:p>
          <a:p>
            <a:pPr algn="just"/>
            <a:r>
              <a:rPr lang="fr-FR" b="1" dirty="0" smtClean="0">
                <a:solidFill>
                  <a:srgbClr val="FF0000"/>
                </a:solidFill>
              </a:rPr>
              <a:t>L’Etat est neutre à l’égard des convictions religieuses ou spirituelles</a:t>
            </a:r>
            <a:r>
              <a:rPr lang="fr-FR" dirty="0" smtClean="0"/>
              <a:t> : l’Etat n’est pas neutre lorsqu’il s’agit de faire respecter l’ordre public et la justice fondée sur les valeurs et les principes républicains. </a:t>
            </a:r>
          </a:p>
          <a:p>
            <a:pPr algn="just"/>
            <a:r>
              <a:rPr lang="fr-FR" dirty="0" smtClean="0"/>
              <a:t>L’Etat </a:t>
            </a:r>
            <a:r>
              <a:rPr lang="fr-FR" dirty="0"/>
              <a:t>fixe </a:t>
            </a:r>
            <a:r>
              <a:rPr lang="fr-FR" dirty="0" smtClean="0"/>
              <a:t>à la </a:t>
            </a:r>
            <a:r>
              <a:rPr lang="fr-FR" dirty="0"/>
              <a:t>liberté d’expression de la croyance </a:t>
            </a:r>
            <a:r>
              <a:rPr lang="fr-FR" dirty="0" smtClean="0"/>
              <a:t>une </a:t>
            </a:r>
            <a:r>
              <a:rPr lang="fr-FR" dirty="0"/>
              <a:t>limite </a:t>
            </a:r>
            <a:r>
              <a:rPr lang="fr-FR" dirty="0" smtClean="0"/>
              <a:t>qui est celle de la </a:t>
            </a:r>
            <a:r>
              <a:rPr lang="fr-FR" dirty="0"/>
              <a:t>sécurité des personnes et des biens, </a:t>
            </a:r>
            <a:r>
              <a:rPr lang="fr-FR" dirty="0" smtClean="0"/>
              <a:t>du </a:t>
            </a:r>
            <a:r>
              <a:rPr lang="fr-FR" dirty="0"/>
              <a:t>respect des lois de la République et des valeurs des Droits de l’Homme. </a:t>
            </a:r>
            <a:endParaRPr lang="fr-FR" dirty="0" smtClean="0"/>
          </a:p>
          <a:p>
            <a:pPr algn="just"/>
            <a:r>
              <a:rPr lang="fr-FR" b="1" dirty="0" smtClean="0">
                <a:solidFill>
                  <a:srgbClr val="FF0000"/>
                </a:solidFill>
              </a:rPr>
              <a:t>Il n’y a pas de religion d’Etat</a:t>
            </a:r>
            <a:r>
              <a:rPr lang="fr-FR" dirty="0" smtClean="0"/>
              <a:t>: il n’y a pas de religion officielle, l’Etat n’impose rien en matière religieuse. </a:t>
            </a:r>
          </a:p>
        </p:txBody>
      </p:sp>
      <p:sp>
        <p:nvSpPr>
          <p:cNvPr id="7" name="Espace réservé du contenu 2"/>
          <p:cNvSpPr txBox="1">
            <a:spLocks/>
          </p:cNvSpPr>
          <p:nvPr/>
        </p:nvSpPr>
        <p:spPr>
          <a:xfrm>
            <a:off x="2424428" y="91091"/>
            <a:ext cx="9558196" cy="1874188"/>
          </a:xfrm>
          <a:prstGeom prst="rect">
            <a:avLst/>
          </a:prstGeom>
          <a:solidFill>
            <a:srgbClr val="FF000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solidFill>
                  <a:schemeClr val="bg1"/>
                </a:solidFill>
              </a:rPr>
              <a:t>Article 2</a:t>
            </a:r>
          </a:p>
          <a:p>
            <a:pPr marL="0" indent="0" algn="just">
              <a:buFont typeface="Arial" panose="020B0604020202020204" pitchFamily="34" charset="0"/>
              <a:buNone/>
            </a:pPr>
            <a:r>
              <a:rPr lang="fr-FR" b="1" dirty="0" smtClean="0">
                <a:solidFill>
                  <a:schemeClr val="bg1"/>
                </a:solidFill>
              </a:rPr>
              <a:t>La République laïque organise la séparation des religions et de l’Etat. L’Etat est neutre à l’égard des convictions religieuses ou spirituelles. Il n’y a pas de religion d’Etat. </a:t>
            </a:r>
            <a:endParaRPr lang="fr-FR" dirty="0" smtClean="0">
              <a:solidFill>
                <a:schemeClr val="bg1"/>
              </a:solidFill>
            </a:endParaRPr>
          </a:p>
        </p:txBody>
      </p:sp>
    </p:spTree>
    <p:extLst>
      <p:ext uri="{BB962C8B-B14F-4D97-AF65-F5344CB8AC3E}">
        <p14:creationId xmlns:p14="http://schemas.microsoft.com/office/powerpoint/2010/main" xmlns="" val="2369737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124491"/>
            <a:ext cx="11696020" cy="47335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b="1" dirty="0">
                <a:solidFill>
                  <a:srgbClr val="008080"/>
                </a:solidFill>
              </a:rPr>
              <a:t>La laïcité </a:t>
            </a:r>
            <a:r>
              <a:rPr lang="fr-FR" b="1" dirty="0" smtClean="0">
                <a:solidFill>
                  <a:srgbClr val="008080"/>
                </a:solidFill>
              </a:rPr>
              <a:t>garantit </a:t>
            </a:r>
            <a:r>
              <a:rPr lang="fr-FR" b="1" dirty="0">
                <a:solidFill>
                  <a:srgbClr val="008080"/>
                </a:solidFill>
              </a:rPr>
              <a:t>la liberté de conscience à</a:t>
            </a:r>
            <a:r>
              <a:rPr lang="fr-FR" b="1" dirty="0" smtClean="0">
                <a:solidFill>
                  <a:srgbClr val="008080"/>
                </a:solidFill>
              </a:rPr>
              <a:t> tous </a:t>
            </a:r>
            <a:endParaRPr lang="fr-FR" b="1" dirty="0">
              <a:solidFill>
                <a:srgbClr val="008080"/>
              </a:solidFill>
            </a:endParaRPr>
          </a:p>
          <a:p>
            <a:pPr lvl="1" algn="just"/>
            <a:r>
              <a:rPr lang="fr-FR" dirty="0" smtClean="0"/>
              <a:t>La laïcité </a:t>
            </a:r>
            <a:r>
              <a:rPr lang="fr-FR" dirty="0"/>
              <a:t>offre à chacun la sécurité et la responsabilité d’avoir ses propres convictions en matière de croyance. </a:t>
            </a:r>
          </a:p>
          <a:p>
            <a:pPr lvl="1" algn="just"/>
            <a:r>
              <a:rPr lang="fr-FR" dirty="0" smtClean="0"/>
              <a:t>La laïcité donne </a:t>
            </a:r>
            <a:r>
              <a:rPr lang="fr-FR" dirty="0"/>
              <a:t>l’assurance que personne ne sera </a:t>
            </a:r>
            <a:r>
              <a:rPr lang="fr-FR" dirty="0" smtClean="0"/>
              <a:t>inquiétée </a:t>
            </a:r>
            <a:r>
              <a:rPr lang="fr-FR" dirty="0"/>
              <a:t>pour ses convictions religieuses ou irréligieuses. </a:t>
            </a:r>
            <a:endParaRPr lang="fr-FR" dirty="0" smtClean="0"/>
          </a:p>
        </p:txBody>
      </p:sp>
      <p:sp>
        <p:nvSpPr>
          <p:cNvPr id="7" name="Espace réservé du contenu 2"/>
          <p:cNvSpPr>
            <a:spLocks noGrp="1"/>
          </p:cNvSpPr>
          <p:nvPr>
            <p:ph idx="1"/>
          </p:nvPr>
        </p:nvSpPr>
        <p:spPr>
          <a:xfrm>
            <a:off x="2424428" y="91090"/>
            <a:ext cx="9558196" cy="2033401"/>
          </a:xfrm>
          <a:solidFill>
            <a:srgbClr val="008080"/>
          </a:solidFill>
        </p:spPr>
        <p:txBody>
          <a:bodyPr>
            <a:normAutofit lnSpcReduction="10000"/>
          </a:bodyPr>
          <a:lstStyle/>
          <a:p>
            <a:pPr marL="0" indent="0">
              <a:buNone/>
            </a:pPr>
            <a:r>
              <a:rPr lang="fr-FR" b="1" dirty="0" smtClean="0">
                <a:solidFill>
                  <a:schemeClr val="bg1"/>
                </a:solidFill>
              </a:rPr>
              <a:t>Article 3</a:t>
            </a:r>
          </a:p>
          <a:p>
            <a:pPr marL="0" indent="0" algn="just">
              <a:buNone/>
            </a:pPr>
            <a:r>
              <a:rPr lang="fr-FR" b="1" dirty="0" smtClean="0">
                <a:solidFill>
                  <a:schemeClr val="bg1"/>
                </a:solidFill>
              </a:rPr>
              <a:t>La </a:t>
            </a:r>
            <a:r>
              <a:rPr lang="fr-FR" b="1" dirty="0">
                <a:solidFill>
                  <a:schemeClr val="bg1"/>
                </a:solidFill>
              </a:rPr>
              <a:t>laïcité garantit la liberté de conscience à tous. Chacun est libre de croire ou de ne pas croire. Elle permet la libre expression de ses convictions, dans le respect de celles d’autrui et dans les limites de l’ordre public. </a:t>
            </a:r>
            <a:endParaRPr lang="fr-FR" dirty="0">
              <a:solidFill>
                <a:schemeClr val="bg1"/>
              </a:solidFill>
            </a:endParaRPr>
          </a:p>
          <a:p>
            <a:pPr marL="0" indent="0">
              <a:buNone/>
            </a:pPr>
            <a:endParaRPr lang="fr-FR" dirty="0"/>
          </a:p>
        </p:txBody>
      </p:sp>
    </p:spTree>
    <p:extLst>
      <p:ext uri="{BB962C8B-B14F-4D97-AF65-F5344CB8AC3E}">
        <p14:creationId xmlns:p14="http://schemas.microsoft.com/office/powerpoint/2010/main" xmlns="" val="1348993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3_2014_gironde SANS MARIANNE-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8044" y="0"/>
            <a:ext cx="1262706" cy="110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Marian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94" y="401588"/>
            <a:ext cx="871538"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a:xfrm>
            <a:off x="286604" y="2124491"/>
            <a:ext cx="11696020" cy="47335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b="1" dirty="0">
                <a:solidFill>
                  <a:srgbClr val="008080"/>
                </a:solidFill>
              </a:rPr>
              <a:t>La laïcité </a:t>
            </a:r>
            <a:r>
              <a:rPr lang="fr-FR" b="1" dirty="0" smtClean="0">
                <a:solidFill>
                  <a:srgbClr val="008080"/>
                </a:solidFill>
              </a:rPr>
              <a:t>garantit </a:t>
            </a:r>
            <a:r>
              <a:rPr lang="fr-FR" b="1" dirty="0">
                <a:solidFill>
                  <a:srgbClr val="008080"/>
                </a:solidFill>
              </a:rPr>
              <a:t>la liberté de conscience à</a:t>
            </a:r>
            <a:r>
              <a:rPr lang="fr-FR" b="1" dirty="0" smtClean="0">
                <a:solidFill>
                  <a:srgbClr val="008080"/>
                </a:solidFill>
              </a:rPr>
              <a:t> tous </a:t>
            </a:r>
            <a:endParaRPr lang="fr-FR" b="1" dirty="0">
              <a:solidFill>
                <a:srgbClr val="008080"/>
              </a:solidFill>
            </a:endParaRPr>
          </a:p>
          <a:p>
            <a:pPr algn="just"/>
            <a:r>
              <a:rPr lang="fr-FR" b="1" dirty="0" smtClean="0">
                <a:solidFill>
                  <a:srgbClr val="008080"/>
                </a:solidFill>
              </a:rPr>
              <a:t>Chacun </a:t>
            </a:r>
            <a:r>
              <a:rPr lang="fr-FR" b="1" dirty="0">
                <a:solidFill>
                  <a:srgbClr val="008080"/>
                </a:solidFill>
              </a:rPr>
              <a:t>est libre de croire ou de ne pas croire </a:t>
            </a:r>
            <a:r>
              <a:rPr lang="fr-FR" b="1" dirty="0" smtClean="0">
                <a:solidFill>
                  <a:srgbClr val="008080"/>
                </a:solidFill>
              </a:rPr>
              <a:t> </a:t>
            </a:r>
            <a:endParaRPr lang="fr-FR" b="1" dirty="0">
              <a:solidFill>
                <a:srgbClr val="008080"/>
              </a:solidFill>
            </a:endParaRPr>
          </a:p>
          <a:p>
            <a:pPr lvl="1" algn="just"/>
            <a:r>
              <a:rPr lang="fr-FR" dirty="0" smtClean="0"/>
              <a:t>Chacun </a:t>
            </a:r>
            <a:r>
              <a:rPr lang="fr-FR" dirty="0"/>
              <a:t>dispose d’une entière liberté personnelle de choix entre toutes les options possibles dans le domaine des croyances. </a:t>
            </a:r>
          </a:p>
          <a:p>
            <a:pPr lvl="1" algn="just"/>
            <a:r>
              <a:rPr lang="fr-FR" dirty="0" smtClean="0"/>
              <a:t>Chacun est </a:t>
            </a:r>
            <a:r>
              <a:rPr lang="fr-FR" dirty="0"/>
              <a:t>libre d’exprimer sa foi quelle qu’elle soit, de changer de religion pour une autre ou pour aucune, de choisir l’incroyance ou le </a:t>
            </a:r>
            <a:r>
              <a:rPr lang="fr-FR" dirty="0" smtClean="0"/>
              <a:t>doute…. </a:t>
            </a:r>
          </a:p>
          <a:p>
            <a:pPr lvl="1" algn="just"/>
            <a:r>
              <a:rPr lang="fr-FR" dirty="0" smtClean="0"/>
              <a:t>Personne </a:t>
            </a:r>
            <a:r>
              <a:rPr lang="fr-FR" dirty="0"/>
              <a:t>n’a le droit de contraindre autrui à croire ou à renier sa foi. </a:t>
            </a:r>
            <a:endParaRPr lang="fr-FR" dirty="0" smtClean="0"/>
          </a:p>
        </p:txBody>
      </p:sp>
      <p:sp>
        <p:nvSpPr>
          <p:cNvPr id="7" name="Espace réservé du contenu 2"/>
          <p:cNvSpPr>
            <a:spLocks noGrp="1"/>
          </p:cNvSpPr>
          <p:nvPr>
            <p:ph idx="1"/>
          </p:nvPr>
        </p:nvSpPr>
        <p:spPr>
          <a:xfrm>
            <a:off x="2424428" y="91090"/>
            <a:ext cx="9558196" cy="2033401"/>
          </a:xfrm>
          <a:solidFill>
            <a:srgbClr val="008080"/>
          </a:solidFill>
        </p:spPr>
        <p:txBody>
          <a:bodyPr>
            <a:normAutofit lnSpcReduction="10000"/>
          </a:bodyPr>
          <a:lstStyle/>
          <a:p>
            <a:pPr marL="0" indent="0">
              <a:buNone/>
            </a:pPr>
            <a:r>
              <a:rPr lang="fr-FR" b="1" dirty="0" smtClean="0">
                <a:solidFill>
                  <a:schemeClr val="bg1"/>
                </a:solidFill>
              </a:rPr>
              <a:t>Article 3</a:t>
            </a:r>
          </a:p>
          <a:p>
            <a:pPr marL="0" indent="0" algn="just">
              <a:buNone/>
            </a:pPr>
            <a:r>
              <a:rPr lang="fr-FR" b="1" dirty="0" smtClean="0">
                <a:solidFill>
                  <a:schemeClr val="bg1"/>
                </a:solidFill>
              </a:rPr>
              <a:t>La </a:t>
            </a:r>
            <a:r>
              <a:rPr lang="fr-FR" b="1" dirty="0">
                <a:solidFill>
                  <a:schemeClr val="bg1"/>
                </a:solidFill>
              </a:rPr>
              <a:t>laïcité garantit la liberté de conscience à tous. Chacun est libre de croire ou de ne pas croire. Elle permet la libre expression de ses convictions, dans le respect de celles d’autrui et dans les limites de l’ordre public. </a:t>
            </a:r>
            <a:endParaRPr lang="fr-FR" dirty="0">
              <a:solidFill>
                <a:schemeClr val="bg1"/>
              </a:solidFill>
            </a:endParaRPr>
          </a:p>
          <a:p>
            <a:pPr marL="0" indent="0">
              <a:buNone/>
            </a:pPr>
            <a:endParaRPr lang="fr-FR" dirty="0"/>
          </a:p>
        </p:txBody>
      </p:sp>
    </p:spTree>
    <p:extLst>
      <p:ext uri="{BB962C8B-B14F-4D97-AF65-F5344CB8AC3E}">
        <p14:creationId xmlns:p14="http://schemas.microsoft.com/office/powerpoint/2010/main" xmlns="" val="1873119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941</TotalTime>
  <Words>3732</Words>
  <Application>Microsoft Office PowerPoint</Application>
  <PresentationFormat>Personnalisé</PresentationFormat>
  <Paragraphs>162</Paragraphs>
  <Slides>29</Slides>
  <Notes>1</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Thème Office</vt:lpstr>
      <vt:lpstr>   La laïcité à l’École</vt:lpstr>
      <vt:lpstr>LA REPUBLIQUE EST LAIQUE   L’ECOLE EST LAIQUE </vt:lpstr>
      <vt:lpstr>Phrase de préambule</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blaye-ien</dc:creator>
  <cp:lastModifiedBy>Direction</cp:lastModifiedBy>
  <cp:revision>36</cp:revision>
  <dcterms:created xsi:type="dcterms:W3CDTF">2015-09-01T08:27:13Z</dcterms:created>
  <dcterms:modified xsi:type="dcterms:W3CDTF">2016-09-09T11:22:26Z</dcterms:modified>
</cp:coreProperties>
</file>